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1" r:id="rId3"/>
    <p:sldId id="259" r:id="rId4"/>
    <p:sldId id="260" r:id="rId5"/>
    <p:sldId id="261" r:id="rId6"/>
    <p:sldId id="262" r:id="rId7"/>
    <p:sldId id="263" r:id="rId8"/>
    <p:sldId id="30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97" r:id="rId20"/>
    <p:sldId id="275" r:id="rId21"/>
    <p:sldId id="276" r:id="rId22"/>
    <p:sldId id="277" r:id="rId23"/>
    <p:sldId id="296" r:id="rId24"/>
    <p:sldId id="279" r:id="rId25"/>
    <p:sldId id="280" r:id="rId26"/>
    <p:sldId id="281" r:id="rId27"/>
    <p:sldId id="282" r:id="rId28"/>
    <p:sldId id="283" r:id="rId29"/>
    <p:sldId id="284" r:id="rId30"/>
    <p:sldId id="299" r:id="rId31"/>
    <p:sldId id="300" r:id="rId32"/>
    <p:sldId id="288" r:id="rId33"/>
    <p:sldId id="290" r:id="rId34"/>
    <p:sldId id="298" r:id="rId35"/>
    <p:sldId id="293" r:id="rId36"/>
    <p:sldId id="289" r:id="rId37"/>
    <p:sldId id="291" r:id="rId38"/>
    <p:sldId id="292" r:id="rId39"/>
    <p:sldId id="294" r:id="rId40"/>
    <p:sldId id="295" r:id="rId4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DC00"/>
    <a:srgbClr val="00B400"/>
    <a:srgbClr val="008C00"/>
    <a:srgbClr val="006400"/>
    <a:srgbClr val="FFC8C8"/>
    <a:srgbClr val="FF9696"/>
    <a:srgbClr val="FF6969"/>
    <a:srgbClr val="FF6161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CO"/>
          </a:p>
        </p:txBody>
      </p:sp>
      <p:sp>
        <p:nvSpPr>
          <p:cNvPr id="3" name="2 Marcador de fecha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C03509B-3551-4F92-A0FC-9E5CA9125600}" type="datetime1">
              <a:rPr lang="es-CO"/>
              <a:pPr lvl="0"/>
              <a:t>2/10/2023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4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CO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E0BF502-429C-47FC-A11D-4153B3EB2F4D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914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 noGrp="1"/>
          </p:cNvSpPr>
          <p:nvPr>
            <p:ph type="ctrTitle"/>
          </p:nvPr>
        </p:nvSpPr>
        <p:spPr>
          <a:xfrm>
            <a:off x="533396" y="1371600"/>
            <a:ext cx="7851651" cy="1828800"/>
          </a:xfrm>
        </p:spPr>
        <p:txBody>
          <a:bodyPr tIns="0" rIns="18288"/>
          <a:lstStyle>
            <a:lvl1pPr algn="r">
              <a:defRPr sz="5600" b="1">
                <a:solidFill>
                  <a:srgbClr val="A5A5A5"/>
                </a:solidFill>
                <a:effectLst>
                  <a:outerShdw dist="25402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6 Subtítulo"/>
          <p:cNvSpPr txBox="1">
            <a:spLocks noGrp="1"/>
          </p:cNvSpPr>
          <p:nvPr>
            <p:ph type="subTitle" idx="1"/>
          </p:nvPr>
        </p:nvSpPr>
        <p:spPr>
          <a:xfrm>
            <a:off x="533396" y="3228536"/>
            <a:ext cx="7854696" cy="1752603"/>
          </a:xfrm>
        </p:spPr>
        <p:txBody>
          <a:bodyPr lIns="0" rIns="18288"/>
          <a:lstStyle>
            <a:lvl1pPr marL="0" marR="45720" indent="0" algn="r">
              <a:buNone/>
              <a:defRPr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8ECE06-DB52-45D4-8752-4F28D6C0E70C}" type="datetime1">
              <a:rPr lang="es-CO"/>
              <a:pPr lvl="0"/>
              <a:t>2/10/2023</a:t>
            </a:fld>
            <a:endParaRPr lang="es-CO"/>
          </a:p>
        </p:txBody>
      </p:sp>
      <p:sp>
        <p:nvSpPr>
          <p:cNvPr id="5" name="18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6" name="2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56D7E9-B0A2-4112-BDC7-B7E2C1F2AE86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8482190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B5354D-96C6-4155-9CE3-BFF6A0762B72}" type="datetime1">
              <a:rPr lang="es-CO"/>
              <a:pPr lvl="0"/>
              <a:t>2/10/2023</a:t>
            </a:fld>
            <a:endParaRPr lang="es-CO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77C5BD-A011-4831-80CF-7783C8E5816A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830439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457200" y="914400"/>
            <a:ext cx="6019796" cy="52117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63CAC6-E15E-4F48-9343-0480E5DE2FB2}" type="datetime1">
              <a:rPr lang="es-CO"/>
              <a:pPr lvl="0"/>
              <a:t>2/10/2023</a:t>
            </a:fld>
            <a:endParaRPr lang="es-CO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CC825-B428-4FD2-8155-3612C937F65F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3332398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F92F19-A2B9-489F-BAE0-E8D10C36FEC5}" type="datetime1">
              <a:rPr lang="es-CO"/>
              <a:pPr lvl="0"/>
              <a:t>2/10/2023</a:t>
            </a:fld>
            <a:endParaRPr lang="es-CO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585DB0-0182-4FA9-92B9-56DF8776CA08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6329609"/>
      </p:ext>
    </p:extLst>
  </p:cSld>
  <p:clrMapOvr>
    <a:masterClrMapping/>
  </p:clrMapOvr>
  <p:transition>
    <p:pull dir="d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</p:spPr>
        <p:txBody>
          <a:bodyPr tIns="0"/>
          <a:lstStyle>
            <a:lvl1pPr>
              <a:defRPr sz="5600" b="1">
                <a:solidFill>
                  <a:srgbClr val="949494"/>
                </a:solidFill>
                <a:effectLst>
                  <a:outerShdw dist="25402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0"/>
          </a:xfrm>
        </p:spPr>
        <p:txBody>
          <a:bodyPr lIns="45720" rIns="45720"/>
          <a:lstStyle>
            <a:lvl1pPr marL="0" indent="0">
              <a:spcBef>
                <a:spcPts val="500"/>
              </a:spcBef>
              <a:buNone/>
              <a:defRPr sz="22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529A14-51B4-4FFB-B6A7-0583FF52772F}" type="datetime1">
              <a:rPr lang="es-CO"/>
              <a:pPr lvl="0"/>
              <a:t>2/10/2023</a:t>
            </a:fld>
            <a:endParaRPr lang="es-CO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5A6CF4-5558-4ABB-8C16-2D8292A8D6E9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862333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920084"/>
            <a:ext cx="4038603" cy="44348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4648196" y="1920084"/>
            <a:ext cx="4038603" cy="44348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6ED1B2-BE13-4E33-ABD3-A89672D9D55E}" type="datetime1">
              <a:rPr lang="es-CO"/>
              <a:pPr lvl="0"/>
              <a:t>2/10/2023</a:t>
            </a:fld>
            <a:endParaRPr lang="es-CO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782244-B66F-4361-83B1-6C67B8959917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708258"/>
      </p:ext>
    </p:extLst>
  </p:cSld>
  <p:clrMapOvr>
    <a:masterClrMapping/>
  </p:clrMapOvr>
  <p:transition>
    <p:pull dir="d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855244"/>
            <a:ext cx="4040184" cy="659355"/>
          </a:xfrm>
        </p:spPr>
        <p:txBody>
          <a:bodyPr lIns="45720" tIns="0" rIns="45720" bIns="0" anchor="ctr"/>
          <a:lstStyle>
            <a:lvl1pPr marL="0" indent="0">
              <a:buNone/>
              <a:defRPr sz="2400" b="1">
                <a:solidFill>
                  <a:srgbClr val="F8F8F8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3"/>
          </p:nvPr>
        </p:nvSpPr>
        <p:spPr>
          <a:xfrm>
            <a:off x="4645023" y="1859752"/>
            <a:ext cx="4041776" cy="654847"/>
          </a:xfrm>
        </p:spPr>
        <p:txBody>
          <a:bodyPr lIns="45720" tIns="0" rIns="45720" bIns="0" anchor="ctr"/>
          <a:lstStyle>
            <a:lvl1pPr marL="0" indent="0">
              <a:buNone/>
              <a:defRPr sz="2400" b="1">
                <a:solidFill>
                  <a:srgbClr val="F8F8F8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 txBox="1">
            <a:spLocks noGrp="1"/>
          </p:cNvSpPr>
          <p:nvPr>
            <p:ph idx="2"/>
          </p:nvPr>
        </p:nvSpPr>
        <p:spPr>
          <a:xfrm>
            <a:off x="457200" y="2514600"/>
            <a:ext cx="4040184" cy="3845719"/>
          </a:xfrm>
        </p:spPr>
        <p:txBody>
          <a:bodyPr tIns="0"/>
          <a:lstStyle>
            <a:lvl1pPr>
              <a:spcBef>
                <a:spcPts val="500"/>
              </a:spcBef>
              <a:defRPr sz="22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 txBox="1">
            <a:spLocks noGrp="1"/>
          </p:cNvSpPr>
          <p:nvPr>
            <p:ph idx="4"/>
          </p:nvPr>
        </p:nvSpPr>
        <p:spPr>
          <a:xfrm>
            <a:off x="4645023" y="2514600"/>
            <a:ext cx="4041776" cy="3845719"/>
          </a:xfrm>
        </p:spPr>
        <p:txBody>
          <a:bodyPr tIns="0"/>
          <a:lstStyle>
            <a:lvl1pPr>
              <a:spcBef>
                <a:spcPts val="500"/>
              </a:spcBef>
              <a:defRPr sz="22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8ACDE2-8699-4104-8B30-627CD7FA7293}" type="datetime1">
              <a:rPr lang="es-CO"/>
              <a:pPr lvl="0"/>
              <a:t>2/10/2023</a:t>
            </a:fld>
            <a:endParaRPr lang="es-CO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C2CF7E-11C9-4F86-B113-CDDC6BB5052D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6398883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796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281D2D-F14B-4DC5-88DD-A00AF99E9BD2}" type="datetime1">
              <a:rPr lang="es-CO"/>
              <a:pPr lvl="0"/>
              <a:t>2/10/2023</a:t>
            </a:fld>
            <a:endParaRPr lang="es-CO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C782C9-6E77-416C-A946-D690340A5E43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7867065"/>
      </p:ext>
    </p:extLst>
  </p:cSld>
  <p:clrMapOvr>
    <a:masterClrMapping/>
  </p:clrMapOvr>
  <p:transition>
    <p:pull dir="d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21219E-58E3-4ECD-A2B4-0FCD66839501}" type="datetime1">
              <a:rPr lang="es-CO"/>
              <a:pPr lvl="0"/>
              <a:t>2/10/2023</a:t>
            </a:fld>
            <a:endParaRPr lang="es-CO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27B8E-60E4-4F78-834F-609999B69AF5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9698006"/>
      </p:ext>
    </p:extLst>
  </p:cSld>
  <p:clrMapOvr>
    <a:masterClrMapping/>
  </p:clrMapOvr>
  <p:transition>
    <p:pull dir="d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685800" y="514350"/>
            <a:ext cx="2743200" cy="1162046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2"/>
          </p:nvPr>
        </p:nvSpPr>
        <p:spPr>
          <a:xfrm>
            <a:off x="685800" y="1676396"/>
            <a:ext cx="2743200" cy="4572000"/>
          </a:xfrm>
        </p:spPr>
        <p:txBody>
          <a:bodyPr lIns="18288" rIns="18288"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3575047" y="1676396"/>
            <a:ext cx="5111752" cy="4572000"/>
          </a:xfrm>
        </p:spPr>
        <p:txBody>
          <a:bodyPr tIns="0"/>
          <a:lstStyle>
            <a:lvl1pPr>
              <a:spcBef>
                <a:spcPts val="700"/>
              </a:spcBef>
              <a:defRPr sz="2800"/>
            </a:lvl1pPr>
            <a:lvl2pPr>
              <a:defRPr sz="2600"/>
            </a:lvl2pPr>
            <a:lvl3pPr>
              <a:spcBef>
                <a:spcPts val="600"/>
              </a:spcBef>
              <a:defRPr sz="2400"/>
            </a:lvl3pPr>
            <a:lvl4pPr>
              <a:defRPr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1E62A6-A27A-4183-AFBF-AD6474C065B0}" type="datetime1">
              <a:rPr lang="es-CO"/>
              <a:pPr lvl="0"/>
              <a:t>2/10/2023</a:t>
            </a:fld>
            <a:endParaRPr lang="es-CO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4A3A43-A4FA-46A9-84ED-4C330D3DCF93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7851782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ortar y redondear rectángulo de esquina sencilla"/>
          <p:cNvSpPr/>
          <p:nvPr/>
        </p:nvSpPr>
        <p:spPr>
          <a:xfrm rot="420008" flipV="1">
            <a:off x="3165754" y="1108079"/>
            <a:ext cx="5257800" cy="4114800"/>
          </a:xfrm>
          <a:custGeom>
            <a:avLst/>
            <a:gdLst>
              <a:gd name="f0" fmla="val 10800000"/>
              <a:gd name="f1" fmla="val 5400000"/>
              <a:gd name="f2" fmla="val w"/>
              <a:gd name="f3" fmla="val h"/>
              <a:gd name="f4" fmla="val ss"/>
              <a:gd name="f5" fmla="val 0"/>
              <a:gd name="f6" fmla="val 3646"/>
              <a:gd name="f7" fmla="abs f2"/>
              <a:gd name="f8" fmla="abs f3"/>
              <a:gd name="f9" fmla="abs f4"/>
              <a:gd name="f10" fmla="?: f7 f2 1"/>
              <a:gd name="f11" fmla="?: f8 f3 1"/>
              <a:gd name="f12" fmla="?: f9 f4 1"/>
              <a:gd name="f13" fmla="*/ f10 1 21600"/>
              <a:gd name="f14" fmla="*/ f11 1 21600"/>
              <a:gd name="f15" fmla="*/ 21600 f10 1"/>
              <a:gd name="f16" fmla="*/ 21600 f11 1"/>
              <a:gd name="f17" fmla="min f14 f13"/>
              <a:gd name="f18" fmla="*/ f15 1 f12"/>
              <a:gd name="f19" fmla="*/ f16 1 f12"/>
              <a:gd name="f20" fmla="val f18"/>
              <a:gd name="f21" fmla="val f19"/>
              <a:gd name="f22" fmla="*/ f5 f17 1"/>
              <a:gd name="f23" fmla="+- f21 0 f5"/>
              <a:gd name="f24" fmla="+- f20 0 f5"/>
              <a:gd name="f25" fmla="*/ f21 f17 1"/>
              <a:gd name="f26" fmla="*/ f20 f17 1"/>
              <a:gd name="f27" fmla="min f24 f23"/>
              <a:gd name="f28" fmla="*/ f27 f5 1"/>
              <a:gd name="f29" fmla="*/ f27 f6 1"/>
              <a:gd name="f30" fmla="*/ f28 1 100000"/>
              <a:gd name="f31" fmla="*/ f29 1 100000"/>
              <a:gd name="f32" fmla="+- f20 0 f31"/>
              <a:gd name="f33" fmla="*/ f30 29289 1"/>
              <a:gd name="f34" fmla="*/ f30 f17 1"/>
              <a:gd name="f35" fmla="*/ f31 f17 1"/>
              <a:gd name="f36" fmla="*/ f33 1 100000"/>
              <a:gd name="f37" fmla="+- f32 f20 0"/>
              <a:gd name="f38" fmla="*/ f32 f17 1"/>
              <a:gd name="f39" fmla="*/ f37 1 2"/>
              <a:gd name="f40" fmla="*/ f36 f17 1"/>
              <a:gd name="f41" fmla="*/ f3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1" b="f25"/>
            <a:pathLst>
              <a:path>
                <a:moveTo>
                  <a:pt x="f34" y="f22"/>
                </a:moveTo>
                <a:lnTo>
                  <a:pt x="f38" y="f22"/>
                </a:lnTo>
                <a:lnTo>
                  <a:pt x="f26" y="f35"/>
                </a:lnTo>
                <a:lnTo>
                  <a:pt x="f26" y="f25"/>
                </a:lnTo>
                <a:lnTo>
                  <a:pt x="f22" y="f25"/>
                </a:lnTo>
                <a:lnTo>
                  <a:pt x="f22" y="f34"/>
                </a:lnTo>
                <a:arcTo wR="f34" hR="f34" stAng="f0" swAng="f1"/>
                <a:close/>
              </a:path>
            </a:pathLst>
          </a:custGeom>
          <a:solidFill>
            <a:srgbClr val="FFFFFF"/>
          </a:solidFill>
          <a:ln w="3172" cap="flat">
            <a:solidFill>
              <a:srgbClr val="C0C0C0"/>
            </a:solidFill>
            <a:prstDash val="solid"/>
            <a:miter/>
          </a:ln>
          <a:effectLst>
            <a:outerShdw dist="38499" dir="7499967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3" name="11 Triángulo rectángulo"/>
          <p:cNvSpPr/>
          <p:nvPr/>
        </p:nvSpPr>
        <p:spPr>
          <a:xfrm rot="420008" flipV="1">
            <a:off x="8004136" y="5359764"/>
            <a:ext cx="155448" cy="1554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FFFFFF"/>
            </a:solidFill>
            <a:prstDash val="solid"/>
            <a:bevel/>
          </a:ln>
          <a:effectLst>
            <a:outerShdw dist="6348" dir="12898457" algn="tl">
              <a:srgbClr val="000000">
                <a:alpha val="47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609603" y="1176997"/>
            <a:ext cx="2212848" cy="1582625"/>
          </a:xfrm>
        </p:spPr>
        <p:txBody>
          <a:bodyPr lIns="45720" rIns="45720" bIns="45720"/>
          <a:lstStyle>
            <a:lvl1pPr>
              <a:defRPr sz="2000" b="1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3 Marcador de texto"/>
          <p:cNvSpPr txBox="1">
            <a:spLocks noGrp="1"/>
          </p:cNvSpPr>
          <p:nvPr>
            <p:ph type="body" idx="2"/>
          </p:nvPr>
        </p:nvSpPr>
        <p:spPr>
          <a:xfrm>
            <a:off x="609603" y="2828787"/>
            <a:ext cx="2209803" cy="2179316"/>
          </a:xfrm>
        </p:spPr>
        <p:txBody>
          <a:bodyPr lIns="64008" rIns="45720"/>
          <a:lstStyle>
            <a:lvl1pPr marL="0" indent="0">
              <a:spcBef>
                <a:spcPts val="250"/>
              </a:spcBef>
              <a:buNone/>
              <a:defRPr sz="13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FE6D16-82B4-4967-8BC2-19BDDD11A3DD}" type="datetime1">
              <a:rPr lang="es-CO"/>
              <a:pPr lvl="0"/>
              <a:t>2/10/2023</a:t>
            </a:fld>
            <a:endParaRPr lang="es-CO"/>
          </a:p>
        </p:txBody>
      </p:sp>
      <p:sp>
        <p:nvSpPr>
          <p:cNvPr id="7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8" name="6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8077196" y="6356351"/>
            <a:ext cx="609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2D0D407-6F22-4B0A-9146-928786DC48DD}" type="slidenum">
              <a:t>‹Nº›</a:t>
            </a:fld>
            <a:endParaRPr lang="es-CO"/>
          </a:p>
        </p:txBody>
      </p:sp>
      <p:sp>
        <p:nvSpPr>
          <p:cNvPr id="9" name="2 Marcador de posición de imagen"/>
          <p:cNvSpPr txBox="1">
            <a:spLocks noGrp="1"/>
          </p:cNvSpPr>
          <p:nvPr>
            <p:ph type="pic" idx="1"/>
          </p:nvPr>
        </p:nvSpPr>
        <p:spPr>
          <a:xfrm rot="419990">
            <a:off x="3485793" y="1199519"/>
            <a:ext cx="4617720" cy="3931920"/>
          </a:xfrm>
          <a:solidFill>
            <a:srgbClr val="000000"/>
          </a:solidFill>
          <a:ln w="2999">
            <a:solidFill>
              <a:srgbClr val="C0C0C0"/>
            </a:solidFill>
            <a:prstDash val="solid"/>
            <a:round/>
          </a:ln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9 Forma libre"/>
          <p:cNvSpPr/>
          <p:nvPr/>
        </p:nvSpPr>
        <p:spPr>
          <a:xfrm flipV="1">
            <a:off x="-9528" y="5816598"/>
            <a:ext cx="9163046" cy="10414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6"/>
              <a:gd name="f9" fmla="val 2"/>
              <a:gd name="f10" fmla="val 2542"/>
              <a:gd name="f11" fmla="val 2746"/>
              <a:gd name="f12" fmla="val 101"/>
              <a:gd name="f13" fmla="val 3828"/>
              <a:gd name="f14" fmla="val 367"/>
              <a:gd name="f15" fmla="val 4374"/>
              <a:gd name="f16" fmla="val 4920"/>
              <a:gd name="f17" fmla="val 5526"/>
              <a:gd name="f18" fmla="val 152"/>
              <a:gd name="f19" fmla="val 5766"/>
              <a:gd name="f20" fmla="val 55"/>
              <a:gd name="f21" fmla="val 213"/>
              <a:gd name="f22" fmla="val 5670"/>
              <a:gd name="f23" fmla="val 257"/>
              <a:gd name="f24" fmla="val 5016"/>
              <a:gd name="f25" fmla="val 441"/>
              <a:gd name="f26" fmla="val 4302"/>
              <a:gd name="f27" fmla="val 439"/>
              <a:gd name="f28" fmla="val 3588"/>
              <a:gd name="f29" fmla="val 437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-90"/>
              <a:gd name="f39" fmla="*/ f3 1 5772"/>
              <a:gd name="f40" fmla="*/ f4 1 656"/>
              <a:gd name="f41" fmla="+- f7 0 f5"/>
              <a:gd name="f42" fmla="+- f6 0 f5"/>
              <a:gd name="f43" fmla="*/ f38 f0 1"/>
              <a:gd name="f44" fmla="*/ f42 1 5772"/>
              <a:gd name="f45" fmla="*/ f41 1 656"/>
              <a:gd name="f46" fmla="*/ f43 1 f2"/>
              <a:gd name="f47" fmla="*/ 6 1 f44"/>
              <a:gd name="f48" fmla="*/ 2 1 f45"/>
              <a:gd name="f49" fmla="*/ 2542 1 f44"/>
              <a:gd name="f50" fmla="*/ 0 1 f45"/>
              <a:gd name="f51" fmla="*/ 4374 1 f44"/>
              <a:gd name="f52" fmla="*/ 367 1 f45"/>
              <a:gd name="f53" fmla="*/ 5766 1 f44"/>
              <a:gd name="f54" fmla="*/ 55 1 f45"/>
              <a:gd name="f55" fmla="*/ 5772 1 f44"/>
              <a:gd name="f56" fmla="*/ 213 1 f45"/>
              <a:gd name="f57" fmla="*/ 4302 1 f44"/>
              <a:gd name="f58" fmla="*/ 439 1 f45"/>
              <a:gd name="f59" fmla="*/ 1488 1 f44"/>
              <a:gd name="f60" fmla="*/ 201 1 f45"/>
              <a:gd name="f61" fmla="*/ 0 1 f44"/>
              <a:gd name="f62" fmla="*/ 656 1 f45"/>
              <a:gd name="f63" fmla="+- f46 0 f1"/>
              <a:gd name="f64" fmla="*/ f61 f39 1"/>
              <a:gd name="f65" fmla="*/ f55 f39 1"/>
              <a:gd name="f66" fmla="*/ f62 f40 1"/>
              <a:gd name="f67" fmla="*/ f50 f40 1"/>
              <a:gd name="f68" fmla="*/ f47 f39 1"/>
              <a:gd name="f69" fmla="*/ f48 f40 1"/>
              <a:gd name="f70" fmla="*/ f49 f39 1"/>
              <a:gd name="f71" fmla="*/ f51 f39 1"/>
              <a:gd name="f72" fmla="*/ f52 f40 1"/>
              <a:gd name="f73" fmla="*/ f53 f39 1"/>
              <a:gd name="f74" fmla="*/ f54 f40 1"/>
              <a:gd name="f75" fmla="*/ f56 f40 1"/>
              <a:gd name="f76" fmla="*/ f57 f39 1"/>
              <a:gd name="f77" fmla="*/ f58 f40 1"/>
              <a:gd name="f78" fmla="*/ f59 f39 1"/>
              <a:gd name="f79" fmla="*/ f6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68" y="f69"/>
              </a:cxn>
              <a:cxn ang="f63">
                <a:pos x="f70" y="f67"/>
              </a:cxn>
              <a:cxn ang="f63">
                <a:pos x="f71" y="f72"/>
              </a:cxn>
              <a:cxn ang="f63">
                <a:pos x="f73" y="f74"/>
              </a:cxn>
              <a:cxn ang="f63">
                <a:pos x="f65" y="f75"/>
              </a:cxn>
              <a:cxn ang="f63">
                <a:pos x="f76" y="f77"/>
              </a:cxn>
              <a:cxn ang="f63">
                <a:pos x="f78" y="f79"/>
              </a:cxn>
              <a:cxn ang="f63">
                <a:pos x="f64" y="f66"/>
              </a:cxn>
              <a:cxn ang="f63">
                <a:pos x="f68" y="f69"/>
              </a:cxn>
            </a:cxnLst>
            <a:rect l="f64" t="f67" r="f65" b="f66"/>
            <a:pathLst>
              <a:path w="5772" h="656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lnTo>
                  <a:pt x="f6" y="f21"/>
                </a:ln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8" y="f9"/>
                </a:lnTo>
                <a:close/>
              </a:path>
            </a:pathLst>
          </a:custGeom>
          <a:gradFill>
            <a:gsLst>
              <a:gs pos="0">
                <a:srgbClr val="828282">
                  <a:alpha val="45000"/>
                </a:srgbClr>
              </a:gs>
              <a:gs pos="100000">
                <a:srgbClr val="878787">
                  <a:alpha val="55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1" name="10 Forma libre"/>
          <p:cNvSpPr/>
          <p:nvPr/>
        </p:nvSpPr>
        <p:spPr>
          <a:xfrm flipV="1">
            <a:off x="4381503" y="6219821"/>
            <a:ext cx="4762496" cy="6381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-90"/>
              <a:gd name="f20" fmla="*/ f3 1 3000"/>
              <a:gd name="f21" fmla="*/ f4 1 595"/>
              <a:gd name="f22" fmla="+- f7 0 f5"/>
              <a:gd name="f23" fmla="+- f6 0 f5"/>
              <a:gd name="f24" fmla="*/ f19 f0 1"/>
              <a:gd name="f25" fmla="*/ f23 1 3000"/>
              <a:gd name="f26" fmla="*/ f22 1 595"/>
              <a:gd name="f27" fmla="*/ f24 1 f2"/>
              <a:gd name="f28" fmla="*/ 0 1 f25"/>
              <a:gd name="f29" fmla="*/ 0 1 f26"/>
              <a:gd name="f30" fmla="*/ 1668 1 f25"/>
              <a:gd name="f31" fmla="*/ 564 1 f26"/>
              <a:gd name="f32" fmla="*/ 3000 1 f25"/>
              <a:gd name="f33" fmla="*/ 186 1 f26"/>
              <a:gd name="f34" fmla="*/ 6 1 f26"/>
              <a:gd name="f35" fmla="*/ 595 1 f26"/>
              <a:gd name="f36" fmla="+- f27 0 f1"/>
              <a:gd name="f37" fmla="*/ f28 f20 1"/>
              <a:gd name="f38" fmla="*/ f32 f20 1"/>
              <a:gd name="f39" fmla="*/ f35 f21 1"/>
              <a:gd name="f40" fmla="*/ f29 f21 1"/>
              <a:gd name="f41" fmla="*/ f30 f20 1"/>
              <a:gd name="f42" fmla="*/ f31 f21 1"/>
              <a:gd name="f43" fmla="*/ f33 f21 1"/>
              <a:gd name="f44" fmla="*/ f34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37" y="f40"/>
              </a:cxn>
              <a:cxn ang="f36">
                <a:pos x="f41" y="f42"/>
              </a:cxn>
              <a:cxn ang="f36">
                <a:pos x="f38" y="f43"/>
              </a:cxn>
              <a:cxn ang="f36">
                <a:pos x="f38" y="f44"/>
              </a:cxn>
              <a:cxn ang="f36">
                <a:pos x="f37" y="f40"/>
              </a:cxn>
            </a:cxnLst>
            <a:rect l="f37" t="f40" r="f38" b="f39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6D6D6D">
                  <a:alpha val="30000"/>
                </a:srgbClr>
              </a:gs>
              <a:gs pos="100000">
                <a:srgbClr val="9C9C9C">
                  <a:alpha val="45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87594610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C7C7C"/>
            </a:gs>
            <a:gs pos="100000">
              <a:srgbClr val="737373"/>
            </a:gs>
          </a:gsLst>
          <a:path path="circle">
            <a:fillToRect l="90000" t="110000" r="10000" b="-1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Forma libre"/>
          <p:cNvSpPr/>
          <p:nvPr/>
        </p:nvSpPr>
        <p:spPr>
          <a:xfrm>
            <a:off x="-9528" y="-7141"/>
            <a:ext cx="9163046" cy="10414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6"/>
              <a:gd name="f9" fmla="val 2"/>
              <a:gd name="f10" fmla="val 2542"/>
              <a:gd name="f11" fmla="val 2746"/>
              <a:gd name="f12" fmla="val 101"/>
              <a:gd name="f13" fmla="val 3828"/>
              <a:gd name="f14" fmla="val 367"/>
              <a:gd name="f15" fmla="val 4374"/>
              <a:gd name="f16" fmla="val 4920"/>
              <a:gd name="f17" fmla="val 5526"/>
              <a:gd name="f18" fmla="val 152"/>
              <a:gd name="f19" fmla="val 5766"/>
              <a:gd name="f20" fmla="val 55"/>
              <a:gd name="f21" fmla="val 213"/>
              <a:gd name="f22" fmla="val 5670"/>
              <a:gd name="f23" fmla="val 257"/>
              <a:gd name="f24" fmla="val 5016"/>
              <a:gd name="f25" fmla="val 441"/>
              <a:gd name="f26" fmla="val 4302"/>
              <a:gd name="f27" fmla="val 439"/>
              <a:gd name="f28" fmla="val 3588"/>
              <a:gd name="f29" fmla="val 437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-90"/>
              <a:gd name="f39" fmla="*/ f3 1 5772"/>
              <a:gd name="f40" fmla="*/ f4 1 656"/>
              <a:gd name="f41" fmla="+- f7 0 f5"/>
              <a:gd name="f42" fmla="+- f6 0 f5"/>
              <a:gd name="f43" fmla="*/ f38 f0 1"/>
              <a:gd name="f44" fmla="*/ f42 1 5772"/>
              <a:gd name="f45" fmla="*/ f41 1 656"/>
              <a:gd name="f46" fmla="*/ f43 1 f2"/>
              <a:gd name="f47" fmla="*/ 6 1 f44"/>
              <a:gd name="f48" fmla="*/ 2 1 f45"/>
              <a:gd name="f49" fmla="*/ 2542 1 f44"/>
              <a:gd name="f50" fmla="*/ 0 1 f45"/>
              <a:gd name="f51" fmla="*/ 4374 1 f44"/>
              <a:gd name="f52" fmla="*/ 367 1 f45"/>
              <a:gd name="f53" fmla="*/ 5766 1 f44"/>
              <a:gd name="f54" fmla="*/ 55 1 f45"/>
              <a:gd name="f55" fmla="*/ 5772 1 f44"/>
              <a:gd name="f56" fmla="*/ 213 1 f45"/>
              <a:gd name="f57" fmla="*/ 4302 1 f44"/>
              <a:gd name="f58" fmla="*/ 439 1 f45"/>
              <a:gd name="f59" fmla="*/ 1488 1 f44"/>
              <a:gd name="f60" fmla="*/ 201 1 f45"/>
              <a:gd name="f61" fmla="*/ 0 1 f44"/>
              <a:gd name="f62" fmla="*/ 656 1 f45"/>
              <a:gd name="f63" fmla="+- f46 0 f1"/>
              <a:gd name="f64" fmla="*/ f61 f39 1"/>
              <a:gd name="f65" fmla="*/ f55 f39 1"/>
              <a:gd name="f66" fmla="*/ f62 f40 1"/>
              <a:gd name="f67" fmla="*/ f50 f40 1"/>
              <a:gd name="f68" fmla="*/ f47 f39 1"/>
              <a:gd name="f69" fmla="*/ f48 f40 1"/>
              <a:gd name="f70" fmla="*/ f49 f39 1"/>
              <a:gd name="f71" fmla="*/ f51 f39 1"/>
              <a:gd name="f72" fmla="*/ f52 f40 1"/>
              <a:gd name="f73" fmla="*/ f53 f39 1"/>
              <a:gd name="f74" fmla="*/ f54 f40 1"/>
              <a:gd name="f75" fmla="*/ f56 f40 1"/>
              <a:gd name="f76" fmla="*/ f57 f39 1"/>
              <a:gd name="f77" fmla="*/ f58 f40 1"/>
              <a:gd name="f78" fmla="*/ f59 f39 1"/>
              <a:gd name="f79" fmla="*/ f6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68" y="f69"/>
              </a:cxn>
              <a:cxn ang="f63">
                <a:pos x="f70" y="f67"/>
              </a:cxn>
              <a:cxn ang="f63">
                <a:pos x="f71" y="f72"/>
              </a:cxn>
              <a:cxn ang="f63">
                <a:pos x="f73" y="f74"/>
              </a:cxn>
              <a:cxn ang="f63">
                <a:pos x="f65" y="f75"/>
              </a:cxn>
              <a:cxn ang="f63">
                <a:pos x="f76" y="f77"/>
              </a:cxn>
              <a:cxn ang="f63">
                <a:pos x="f78" y="f79"/>
              </a:cxn>
              <a:cxn ang="f63">
                <a:pos x="f64" y="f66"/>
              </a:cxn>
              <a:cxn ang="f63">
                <a:pos x="f68" y="f69"/>
              </a:cxn>
            </a:cxnLst>
            <a:rect l="f64" t="f67" r="f65" b="f66"/>
            <a:pathLst>
              <a:path w="5772" h="656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lnTo>
                  <a:pt x="f6" y="f21"/>
                </a:ln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8" y="f9"/>
                </a:lnTo>
                <a:close/>
              </a:path>
            </a:pathLst>
          </a:custGeom>
          <a:gradFill>
            <a:gsLst>
              <a:gs pos="0">
                <a:srgbClr val="828282">
                  <a:alpha val="45000"/>
                </a:srgbClr>
              </a:gs>
              <a:gs pos="100000">
                <a:srgbClr val="878787">
                  <a:alpha val="55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3" name="7 Forma libre"/>
          <p:cNvSpPr/>
          <p:nvPr/>
        </p:nvSpPr>
        <p:spPr>
          <a:xfrm>
            <a:off x="4381503" y="-7141"/>
            <a:ext cx="4762496" cy="6381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-90"/>
              <a:gd name="f20" fmla="*/ f3 1 3000"/>
              <a:gd name="f21" fmla="*/ f4 1 595"/>
              <a:gd name="f22" fmla="+- f7 0 f5"/>
              <a:gd name="f23" fmla="+- f6 0 f5"/>
              <a:gd name="f24" fmla="*/ f19 f0 1"/>
              <a:gd name="f25" fmla="*/ f23 1 3000"/>
              <a:gd name="f26" fmla="*/ f22 1 595"/>
              <a:gd name="f27" fmla="*/ f24 1 f2"/>
              <a:gd name="f28" fmla="*/ 0 1 f25"/>
              <a:gd name="f29" fmla="*/ 0 1 f26"/>
              <a:gd name="f30" fmla="*/ 1668 1 f25"/>
              <a:gd name="f31" fmla="*/ 564 1 f26"/>
              <a:gd name="f32" fmla="*/ 3000 1 f25"/>
              <a:gd name="f33" fmla="*/ 186 1 f26"/>
              <a:gd name="f34" fmla="*/ 6 1 f26"/>
              <a:gd name="f35" fmla="*/ 595 1 f26"/>
              <a:gd name="f36" fmla="+- f27 0 f1"/>
              <a:gd name="f37" fmla="*/ f28 f20 1"/>
              <a:gd name="f38" fmla="*/ f32 f20 1"/>
              <a:gd name="f39" fmla="*/ f35 f21 1"/>
              <a:gd name="f40" fmla="*/ f29 f21 1"/>
              <a:gd name="f41" fmla="*/ f30 f20 1"/>
              <a:gd name="f42" fmla="*/ f31 f21 1"/>
              <a:gd name="f43" fmla="*/ f33 f21 1"/>
              <a:gd name="f44" fmla="*/ f34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37" y="f40"/>
              </a:cxn>
              <a:cxn ang="f36">
                <a:pos x="f41" y="f42"/>
              </a:cxn>
              <a:cxn ang="f36">
                <a:pos x="f38" y="f43"/>
              </a:cxn>
              <a:cxn ang="f36">
                <a:pos x="f38" y="f44"/>
              </a:cxn>
              <a:cxn ang="f36">
                <a:pos x="f37" y="f40"/>
              </a:cxn>
            </a:cxnLst>
            <a:rect l="f37" t="f40" r="f38" b="f39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6D6D6D">
                  <a:alpha val="30000"/>
                </a:srgbClr>
              </a:gs>
              <a:gs pos="100000">
                <a:srgbClr val="9C9C9C">
                  <a:alpha val="45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4" name="8 Marcador de título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0" anchor="b" anchorCtr="0" compatLnSpc="1">
            <a:no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29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935483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9 Marcador de fecha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O" sz="1200" b="0" i="0" u="none" strike="noStrike" kern="1200" cap="none" spc="0" baseline="0">
                <a:solidFill>
                  <a:srgbClr val="EDEDED"/>
                </a:solidFill>
                <a:uFillTx/>
                <a:latin typeface="Constantia"/>
              </a:defRPr>
            </a:lvl1pPr>
          </a:lstStyle>
          <a:p>
            <a:pPr lvl="0"/>
            <a:fld id="{A4256735-DADE-4447-B822-B979B00C2A2E}" type="datetime1">
              <a:rPr lang="es-CO"/>
              <a:pPr lvl="0"/>
              <a:t>2/10/2023</a:t>
            </a:fld>
            <a:endParaRPr lang="es-CO"/>
          </a:p>
        </p:txBody>
      </p:sp>
      <p:sp>
        <p:nvSpPr>
          <p:cNvPr id="7" name="21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2667003" y="6356351"/>
            <a:ext cx="33528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O" sz="1200" b="0" i="0" u="none" strike="noStrike" kern="1200" cap="none" spc="0" baseline="0">
                <a:solidFill>
                  <a:srgbClr val="EDEDED"/>
                </a:solidFill>
                <a:uFillTx/>
                <a:latin typeface="Constantia"/>
              </a:defRPr>
            </a:lvl1pPr>
          </a:lstStyle>
          <a:p>
            <a:pPr lvl="0"/>
            <a:endParaRPr lang="es-CO"/>
          </a:p>
        </p:txBody>
      </p:sp>
      <p:sp>
        <p:nvSpPr>
          <p:cNvPr id="8" name="17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924803" y="6356351"/>
            <a:ext cx="761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O" sz="1200" b="0" i="0" u="none" strike="noStrike" kern="1200" cap="none" spc="0" baseline="0">
                <a:solidFill>
                  <a:srgbClr val="EDEDED"/>
                </a:solidFill>
                <a:uFillTx/>
                <a:latin typeface="Constantia"/>
              </a:defRPr>
            </a:lvl1pPr>
          </a:lstStyle>
          <a:p>
            <a:pPr lvl="0"/>
            <a:fld id="{D8AE304E-56F8-477F-ADF1-7B7C8F697726}" type="slidenum">
              <a:t>‹Nº›</a:t>
            </a:fld>
            <a:endParaRPr lang="es-CO"/>
          </a:p>
        </p:txBody>
      </p:sp>
      <p:grpSp>
        <p:nvGrpSpPr>
          <p:cNvPr id="9" name="1 Grupo"/>
          <p:cNvGrpSpPr/>
          <p:nvPr/>
        </p:nvGrpSpPr>
        <p:grpSpPr>
          <a:xfrm>
            <a:off x="-19010" y="202411"/>
            <a:ext cx="9180538" cy="649224"/>
            <a:chOff x="-19010" y="202411"/>
            <a:chExt cx="9180538" cy="649224"/>
          </a:xfrm>
        </p:grpSpPr>
        <p:sp>
          <p:nvSpPr>
            <p:cNvPr id="10" name="11 Forma libre"/>
            <p:cNvSpPr/>
            <p:nvPr/>
          </p:nvSpPr>
          <p:spPr>
            <a:xfrm rot="21435692">
              <a:off x="-19010" y="202411"/>
              <a:ext cx="9163046" cy="6492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72"/>
                <a:gd name="f7" fmla="val 1055"/>
                <a:gd name="f8" fmla="val 966"/>
                <a:gd name="f9" fmla="val 282"/>
                <a:gd name="f10" fmla="val 738"/>
                <a:gd name="f11" fmla="val 923"/>
                <a:gd name="f12" fmla="val 275"/>
                <a:gd name="f13" fmla="val 1608"/>
                <a:gd name="f14" fmla="val 2293"/>
                <a:gd name="f15" fmla="val 289"/>
                <a:gd name="f16" fmla="val 3416"/>
                <a:gd name="f17" fmla="val 4110"/>
                <a:gd name="f18" fmla="val 1008"/>
                <a:gd name="f19" fmla="val 4804"/>
                <a:gd name="f20" fmla="val 961"/>
                <a:gd name="f21" fmla="val 5426"/>
                <a:gd name="f22" fmla="val 210"/>
                <a:gd name="f23" fmla="+- 0 0 -90"/>
                <a:gd name="f24" fmla="*/ f3 1 5772"/>
                <a:gd name="f25" fmla="*/ f4 1 1055"/>
                <a:gd name="f26" fmla="+- f7 0 f5"/>
                <a:gd name="f27" fmla="+- f6 0 f5"/>
                <a:gd name="f28" fmla="*/ f23 f0 1"/>
                <a:gd name="f29" fmla="*/ f27 1 5772"/>
                <a:gd name="f30" fmla="*/ f26 1 1055"/>
                <a:gd name="f31" fmla="*/ f28 1 f2"/>
                <a:gd name="f32" fmla="*/ 0 1 f29"/>
                <a:gd name="f33" fmla="*/ 966 1 f30"/>
                <a:gd name="f34" fmla="*/ 1608 1 f29"/>
                <a:gd name="f35" fmla="*/ 282 1 f30"/>
                <a:gd name="f36" fmla="*/ 4110 1 f29"/>
                <a:gd name="f37" fmla="*/ 1008 1 f30"/>
                <a:gd name="f38" fmla="*/ 5772 1 f29"/>
                <a:gd name="f39" fmla="*/ 0 1 f30"/>
                <a:gd name="f40" fmla="*/ 1055 1 f30"/>
                <a:gd name="f41" fmla="+- f31 0 f1"/>
                <a:gd name="f42" fmla="*/ f32 f24 1"/>
                <a:gd name="f43" fmla="*/ f38 f24 1"/>
                <a:gd name="f44" fmla="*/ f40 f25 1"/>
                <a:gd name="f45" fmla="*/ f39 f25 1"/>
                <a:gd name="f46" fmla="*/ f33 f25 1"/>
                <a:gd name="f47" fmla="*/ f34 f24 1"/>
                <a:gd name="f48" fmla="*/ f35 f25 1"/>
                <a:gd name="f49" fmla="*/ f36 f24 1"/>
                <a:gd name="f50" fmla="*/ f37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42" y="f46"/>
                </a:cxn>
                <a:cxn ang="f41">
                  <a:pos x="f47" y="f48"/>
                </a:cxn>
                <a:cxn ang="f41">
                  <a:pos x="f49" y="f50"/>
                </a:cxn>
                <a:cxn ang="f41">
                  <a:pos x="f43" y="f45"/>
                </a:cxn>
              </a:cxnLst>
              <a:rect l="f42" t="f45" r="f43" b="f44"/>
              <a:pathLst>
                <a:path w="5772" h="1055">
                  <a:moveTo>
                    <a:pt x="f5" y="f8"/>
                  </a:moveTo>
                  <a:cubicBezTo>
                    <a:pt x="f9" y="f10"/>
                    <a:pt x="f11" y="f12"/>
                    <a:pt x="f13" y="f9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21" y="f22"/>
                    <a:pt x="f6" y="f5"/>
                  </a:cubicBezTo>
                </a:path>
              </a:pathLst>
            </a:custGeom>
            <a:noFill/>
            <a:ln w="10799" cap="flat">
              <a:solidFill>
                <a:srgbClr val="9C9C9C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11" name="12 Forma libre"/>
            <p:cNvSpPr/>
            <p:nvPr/>
          </p:nvSpPr>
          <p:spPr>
            <a:xfrm rot="21435692">
              <a:off x="-14283" y="275865"/>
              <a:ext cx="9175811" cy="5303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66"/>
                <a:gd name="f7" fmla="val 854"/>
                <a:gd name="f8" fmla="val 732"/>
                <a:gd name="f9" fmla="val 273"/>
                <a:gd name="f10" fmla="val 647"/>
                <a:gd name="f11" fmla="val 951"/>
                <a:gd name="f12" fmla="val 214"/>
                <a:gd name="f13" fmla="val 1638"/>
                <a:gd name="f14" fmla="val 228"/>
                <a:gd name="f15" fmla="val 2325"/>
                <a:gd name="f16" fmla="val 242"/>
                <a:gd name="f17" fmla="val 3434"/>
                <a:gd name="f18" fmla="val 4122"/>
                <a:gd name="f19" fmla="val 816"/>
                <a:gd name="f20" fmla="val 4810"/>
                <a:gd name="f21" fmla="val 778"/>
                <a:gd name="f22" fmla="val 5424"/>
                <a:gd name="f23" fmla="val 170"/>
                <a:gd name="f24" fmla="+- 0 0 -90"/>
                <a:gd name="f25" fmla="*/ f3 1 5766"/>
                <a:gd name="f26" fmla="*/ f4 1 854"/>
                <a:gd name="f27" fmla="+- f7 0 f5"/>
                <a:gd name="f28" fmla="+- f6 0 f5"/>
                <a:gd name="f29" fmla="*/ f24 f0 1"/>
                <a:gd name="f30" fmla="*/ f28 1 5766"/>
                <a:gd name="f31" fmla="*/ f27 1 854"/>
                <a:gd name="f32" fmla="*/ f29 1 f2"/>
                <a:gd name="f33" fmla="*/ 0 1 f30"/>
                <a:gd name="f34" fmla="*/ 732 1 f31"/>
                <a:gd name="f35" fmla="*/ 1638 1 f30"/>
                <a:gd name="f36" fmla="*/ 228 1 f31"/>
                <a:gd name="f37" fmla="*/ 4122 1 f30"/>
                <a:gd name="f38" fmla="*/ 816 1 f31"/>
                <a:gd name="f39" fmla="*/ 5766 1 f30"/>
                <a:gd name="f40" fmla="*/ 0 1 f31"/>
                <a:gd name="f41" fmla="*/ 854 1 f31"/>
                <a:gd name="f42" fmla="+- f32 0 f1"/>
                <a:gd name="f43" fmla="*/ f33 f25 1"/>
                <a:gd name="f44" fmla="*/ f39 f25 1"/>
                <a:gd name="f45" fmla="*/ f41 f26 1"/>
                <a:gd name="f46" fmla="*/ f40 f26 1"/>
                <a:gd name="f47" fmla="*/ f34 f26 1"/>
                <a:gd name="f48" fmla="*/ f35 f25 1"/>
                <a:gd name="f49" fmla="*/ f36 f26 1"/>
                <a:gd name="f50" fmla="*/ f37 f25 1"/>
                <a:gd name="f51" fmla="*/ f3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43" y="f47"/>
                </a:cxn>
                <a:cxn ang="f42">
                  <a:pos x="f48" y="f49"/>
                </a:cxn>
                <a:cxn ang="f42">
                  <a:pos x="f50" y="f51"/>
                </a:cxn>
                <a:cxn ang="f42">
                  <a:pos x="f44" y="f46"/>
                </a:cxn>
              </a:cxnLst>
              <a:rect l="f43" t="f46" r="f44" b="f45"/>
              <a:pathLst>
                <a:path w="5766" h="85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19"/>
                  </a:cubicBezTo>
                  <a:cubicBezTo>
                    <a:pt x="f20" y="f21"/>
                    <a:pt x="f22" y="f23"/>
                    <a:pt x="f6" y="f5"/>
                  </a:cubicBezTo>
                </a:path>
              </a:pathLst>
            </a:custGeom>
            <a:noFill/>
            <a:ln w="9528" cap="flat">
              <a:solidFill>
                <a:srgbClr val="B2B2B2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5000" b="0" i="0" u="none" strike="noStrike" kern="1200" cap="none" spc="0" baseline="0">
          <a:solidFill>
            <a:srgbClr val="F8F8F8"/>
          </a:solidFill>
          <a:uFillTx/>
          <a:latin typeface="Calibri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969696"/>
        </a:buClr>
        <a:buSzPct val="95000"/>
        <a:buFont typeface="Wingdings 2"/>
        <a:buChar char=""/>
        <a:tabLst/>
        <a:defRPr lang="es-ES" sz="2600" b="0" i="0" u="none" strike="noStrike" kern="1200" cap="none" spc="0" baseline="0">
          <a:solidFill>
            <a:srgbClr val="FFFFFF"/>
          </a:solidFill>
          <a:uFillTx/>
          <a:latin typeface="Constantia"/>
        </a:defRPr>
      </a:lvl1pPr>
      <a:lvl2pPr marL="640080" marR="0" lvl="1" indent="-246888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DDDDDD"/>
        </a:buClr>
        <a:buSzPct val="85000"/>
        <a:buFont typeface="Wingdings 2"/>
        <a:buChar char=""/>
        <a:tabLst/>
        <a:defRPr lang="es-ES" sz="2400" b="0" i="0" u="none" strike="noStrike" kern="1200" cap="none" spc="0" baseline="0">
          <a:solidFill>
            <a:srgbClr val="FFFFFF"/>
          </a:solidFill>
          <a:uFillTx/>
          <a:latin typeface="Constantia"/>
        </a:defRPr>
      </a:lvl2pPr>
      <a:lvl3pPr marL="914400" marR="0" lvl="2" indent="-246888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B2B2B2"/>
        </a:buClr>
        <a:buSzPct val="70000"/>
        <a:buFont typeface="Wingdings 2"/>
        <a:buChar char=""/>
        <a:tabLst/>
        <a:defRPr lang="es-ES" sz="2100" b="0" i="0" u="none" strike="noStrike" kern="1200" cap="none" spc="0" baseline="0">
          <a:solidFill>
            <a:srgbClr val="FFFFFF"/>
          </a:solidFill>
          <a:uFillTx/>
          <a:latin typeface="Constantia"/>
        </a:defRPr>
      </a:lvl3pPr>
      <a:lvl4pPr marL="1188720" marR="0" lvl="3" indent="-210312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69696"/>
        </a:buClr>
        <a:buSzPct val="65000"/>
        <a:buFont typeface="Wingdings 2"/>
        <a:buChar char=""/>
        <a:tabLst/>
        <a:defRPr lang="es-ES" sz="2000" b="0" i="0" u="none" strike="noStrike" kern="1200" cap="none" spc="0" baseline="0">
          <a:solidFill>
            <a:srgbClr val="FFFFFF"/>
          </a:solidFill>
          <a:uFillTx/>
          <a:latin typeface="Constantia"/>
        </a:defRPr>
      </a:lvl4pPr>
      <a:lvl5pPr marL="1463040" marR="0" lvl="4" indent="-210312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808080"/>
        </a:buClr>
        <a:buSzPct val="65000"/>
        <a:buFont typeface="Wingdings 2"/>
        <a:buChar char=""/>
        <a:tabLst/>
        <a:defRPr lang="es-ES" sz="2000" b="0" i="0" u="none" strike="noStrike" kern="1200" cap="none" spc="0" baseline="0">
          <a:solidFill>
            <a:srgbClr val="FFFFFF"/>
          </a:solidFill>
          <a:uFillTx/>
          <a:latin typeface="Constanti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G:/SONIDO/El%20lago%20de%20los%20cisnes%20%20%20%20Raul%20di%20Blasio.mp3" TargetMode="External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 lago de los cisnes    Raul di Blasio.mp3"/>
          <p:cNvPicPr>
            <a:picLocks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42847" y="6357960"/>
            <a:ext cx="304796" cy="3047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http://t0.gstatic.com/images?q=tbn:ANd9GcRYbolIQVQAPE75nAVqkBxN7rKGgdGK7D44liWswTATOa6iohw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6048" y="1785923"/>
            <a:ext cx="3758732" cy="29386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10 Rectángulo"/>
          <p:cNvSpPr/>
          <p:nvPr/>
        </p:nvSpPr>
        <p:spPr>
          <a:xfrm>
            <a:off x="543720" y="548676"/>
            <a:ext cx="8056568" cy="923333"/>
          </a:xfrm>
          <a:prstGeom prst="rect">
            <a:avLst/>
          </a:prstGeom>
          <a:noFill/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54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onstantia"/>
              </a:rPr>
              <a:t>DIOCESIS DE CARTAGO</a:t>
            </a:r>
          </a:p>
        </p:txBody>
      </p:sp>
      <p:sp>
        <p:nvSpPr>
          <p:cNvPr id="6" name="11 Rectángulo"/>
          <p:cNvSpPr/>
          <p:nvPr/>
        </p:nvSpPr>
        <p:spPr>
          <a:xfrm>
            <a:off x="539550" y="4869161"/>
            <a:ext cx="8352925" cy="1754322"/>
          </a:xfrm>
          <a:prstGeom prst="rect">
            <a:avLst/>
          </a:prstGeom>
          <a:noFill/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54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onstantia"/>
              </a:rPr>
              <a:t>PROYECTO </a:t>
            </a:r>
            <a:r>
              <a:rPr lang="es-CO" sz="5400" b="0" i="0" u="none" strike="noStrike" kern="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onstantia"/>
              </a:rPr>
              <a:t>DIOCESANO </a:t>
            </a:r>
            <a:r>
              <a:rPr lang="es-CO" sz="54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onstantia"/>
              </a:rPr>
              <a:t>DE PASTORAL</a:t>
            </a: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YbolIQVQAPE75nAVqkBxN7rKGgdGK7D44liWswTATOa6iohw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40152" y="0"/>
            <a:ext cx="320384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6 Flecha abajo"/>
          <p:cNvSpPr/>
          <p:nvPr/>
        </p:nvSpPr>
        <p:spPr>
          <a:xfrm>
            <a:off x="2714615" y="2214557"/>
            <a:ext cx="360035" cy="504053"/>
          </a:xfrm>
          <a:custGeom>
            <a:avLst>
              <a:gd name="f0" fmla="val 1388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0000"/>
          </a:solidFill>
          <a:ln w="25402" cap="flat">
            <a:solidFill>
              <a:srgbClr val="A2A2A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5" name="8 Rectángulo redondeado"/>
          <p:cNvSpPr/>
          <p:nvPr/>
        </p:nvSpPr>
        <p:spPr>
          <a:xfrm>
            <a:off x="428597" y="214289"/>
            <a:ext cx="5184574" cy="8572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83D3FF"/>
              </a:gs>
              <a:gs pos="100000">
                <a:srgbClr val="B5E2FF"/>
              </a:gs>
            </a:gsLst>
            <a:lin ang="13500000"/>
          </a:gradFill>
          <a:ln w="9528" cap="flat">
            <a:solidFill>
              <a:srgbClr val="828282"/>
            </a:solidFill>
            <a:prstDash val="solid"/>
            <a:miter/>
          </a:ln>
          <a:effectLst>
            <a:outerShdw dist="38103" dir="5400000" algn="tl">
              <a:srgbClr val="38383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1" i="0" u="none" strike="noStrike" kern="1200" cap="none" spc="0" baseline="0">
                <a:solidFill>
                  <a:srgbClr val="000000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onstantia"/>
              </a:rPr>
              <a:t>INSPIRACIÓN</a:t>
            </a:r>
          </a:p>
        </p:txBody>
      </p:sp>
      <p:sp>
        <p:nvSpPr>
          <p:cNvPr id="6" name="9 Rectángulo redondeado"/>
          <p:cNvSpPr/>
          <p:nvPr/>
        </p:nvSpPr>
        <p:spPr>
          <a:xfrm>
            <a:off x="785789" y="2714615"/>
            <a:ext cx="4464493" cy="8640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83D3FF"/>
              </a:gs>
              <a:gs pos="100000">
                <a:srgbClr val="B5E2FF"/>
              </a:gs>
            </a:gsLst>
            <a:lin ang="13500000"/>
          </a:gradFill>
          <a:ln w="9528" cap="flat">
            <a:solidFill>
              <a:srgbClr val="828282"/>
            </a:solidFill>
            <a:prstDash val="solid"/>
            <a:miter/>
          </a:ln>
          <a:effectLst>
            <a:outerShdw dist="38103" dir="5400000" algn="tl">
              <a:srgbClr val="38383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2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Actualizar la salvación encarnándose en la vida cotidiana.</a:t>
            </a:r>
          </a:p>
        </p:txBody>
      </p:sp>
      <p:sp>
        <p:nvSpPr>
          <p:cNvPr id="7" name="10 Flecha abajo"/>
          <p:cNvSpPr/>
          <p:nvPr/>
        </p:nvSpPr>
        <p:spPr>
          <a:xfrm>
            <a:off x="2714615" y="3643317"/>
            <a:ext cx="360035" cy="504053"/>
          </a:xfrm>
          <a:custGeom>
            <a:avLst>
              <a:gd name="f0" fmla="val 1388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0000"/>
          </a:solidFill>
          <a:ln w="25402" cap="flat">
            <a:solidFill>
              <a:srgbClr val="A2A2A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8" name="11 Rectángulo redondeado"/>
          <p:cNvSpPr/>
          <p:nvPr/>
        </p:nvSpPr>
        <p:spPr>
          <a:xfrm>
            <a:off x="785789" y="4214817"/>
            <a:ext cx="4392484" cy="99728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83D3FF"/>
              </a:gs>
              <a:gs pos="100000">
                <a:srgbClr val="B5E2FF"/>
              </a:gs>
            </a:gsLst>
            <a:lin ang="13500000"/>
          </a:gradFill>
          <a:ln w="9528" cap="flat">
            <a:solidFill>
              <a:srgbClr val="828282"/>
            </a:solidFill>
            <a:prstDash val="solid"/>
            <a:miter/>
          </a:ln>
          <a:effectLst>
            <a:outerShdw dist="38103" dir="5400000" algn="tl">
              <a:srgbClr val="38383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2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Es el principio del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2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DIVINO –HUMANO.</a:t>
            </a:r>
          </a:p>
        </p:txBody>
      </p:sp>
      <p:sp>
        <p:nvSpPr>
          <p:cNvPr id="9" name="12 Rectángulo redondeado"/>
          <p:cNvSpPr/>
          <p:nvPr/>
        </p:nvSpPr>
        <p:spPr>
          <a:xfrm>
            <a:off x="755577" y="5857893"/>
            <a:ext cx="4392484" cy="8114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83D3FF"/>
              </a:gs>
              <a:gs pos="100000">
                <a:srgbClr val="B5E2FF"/>
              </a:gs>
            </a:gsLst>
            <a:lin ang="13500000"/>
          </a:gradFill>
          <a:ln w="9528" cap="flat">
            <a:solidFill>
              <a:srgbClr val="828282"/>
            </a:solidFill>
            <a:prstDash val="solid"/>
            <a:miter/>
          </a:ln>
          <a:effectLst>
            <a:outerShdw dist="38103" dir="5400000" algn="tl">
              <a:srgbClr val="38383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2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La salvación que viene aquí y ahora .</a:t>
            </a:r>
          </a:p>
        </p:txBody>
      </p:sp>
      <p:sp>
        <p:nvSpPr>
          <p:cNvPr id="10" name="13 Flecha abajo"/>
          <p:cNvSpPr/>
          <p:nvPr/>
        </p:nvSpPr>
        <p:spPr>
          <a:xfrm>
            <a:off x="2714615" y="5286384"/>
            <a:ext cx="360035" cy="504053"/>
          </a:xfrm>
          <a:custGeom>
            <a:avLst>
              <a:gd name="f0" fmla="val 1388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0000"/>
          </a:solidFill>
          <a:ln w="25402" cap="flat">
            <a:solidFill>
              <a:srgbClr val="A2A2A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1" name="14 Rectángulo redondeado"/>
          <p:cNvSpPr/>
          <p:nvPr/>
        </p:nvSpPr>
        <p:spPr>
          <a:xfrm>
            <a:off x="785789" y="1285856"/>
            <a:ext cx="4464493" cy="8640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83D3FF"/>
              </a:gs>
              <a:gs pos="100000">
                <a:srgbClr val="B5E2FF"/>
              </a:gs>
            </a:gsLst>
            <a:lin ang="13500000"/>
          </a:gradFill>
          <a:ln w="9528" cap="flat">
            <a:solidFill>
              <a:srgbClr val="828282"/>
            </a:solidFill>
            <a:prstDash val="solid"/>
            <a:miter/>
          </a:ln>
          <a:effectLst>
            <a:outerShdw dist="38103" dir="5400000" algn="tl">
              <a:srgbClr val="38383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i="0" u="none" strike="noStrike" kern="1200" cap="none" spc="0" baseline="0">
                <a:solidFill>
                  <a:srgbClr val="000000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onstantia"/>
              </a:rPr>
              <a:t>METODO ENCARNACIONISTA</a:t>
            </a:r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YbolIQVQAPE75nAVqkBxN7rKGgdGK7D44liWswTATOa6iohw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06" y="0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3 Diagrama"/>
          <p:cNvGrpSpPr/>
          <p:nvPr/>
        </p:nvGrpSpPr>
        <p:grpSpPr>
          <a:xfrm>
            <a:off x="2745044" y="2075890"/>
            <a:ext cx="3429027" cy="3849678"/>
            <a:chOff x="214280" y="2500307"/>
            <a:chExt cx="3429027" cy="3849678"/>
          </a:xfrm>
        </p:grpSpPr>
        <p:sp>
          <p:nvSpPr>
            <p:cNvPr id="4" name="3 Forma libre"/>
            <p:cNvSpPr/>
            <p:nvPr/>
          </p:nvSpPr>
          <p:spPr>
            <a:xfrm>
              <a:off x="1585889" y="2500307"/>
              <a:ext cx="685800" cy="7699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5804"/>
                <a:gd name="f7" fmla="val 769937"/>
                <a:gd name="f8" fmla="val 342902"/>
                <a:gd name="f9" fmla="+- 0 0 -90"/>
                <a:gd name="f10" fmla="*/ f3 1 685804"/>
                <a:gd name="f11" fmla="*/ f4 1 769937"/>
                <a:gd name="f12" fmla="+- f7 0 f5"/>
                <a:gd name="f13" fmla="+- f6 0 f5"/>
                <a:gd name="f14" fmla="*/ f9 f0 1"/>
                <a:gd name="f15" fmla="*/ f13 1 685804"/>
                <a:gd name="f16" fmla="*/ f12 1 769937"/>
                <a:gd name="f17" fmla="*/ 0 f13 1"/>
                <a:gd name="f18" fmla="*/ 769937 f12 1"/>
                <a:gd name="f19" fmla="*/ 342902 f13 1"/>
                <a:gd name="f20" fmla="*/ 0 f12 1"/>
                <a:gd name="f21" fmla="*/ 685804 f13 1"/>
                <a:gd name="f22" fmla="*/ f14 1 f2"/>
                <a:gd name="f23" fmla="*/ f17 1 685804"/>
                <a:gd name="f24" fmla="*/ f18 1 769937"/>
                <a:gd name="f25" fmla="*/ f19 1 685804"/>
                <a:gd name="f26" fmla="*/ f20 1 769937"/>
                <a:gd name="f27" fmla="*/ f21 1 685804"/>
                <a:gd name="f28" fmla="*/ f5 1 f15"/>
                <a:gd name="f29" fmla="*/ f6 1 f15"/>
                <a:gd name="f30" fmla="*/ f5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685804" h="769937">
                  <a:moveTo>
                    <a:pt x="f5" y="f7"/>
                  </a:moveTo>
                  <a:lnTo>
                    <a:pt x="f8" y="f5"/>
                  </a:lnTo>
                  <a:lnTo>
                    <a:pt x="f8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20317" tIns="20317" rIns="20317" bIns="20317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5" name="4 Forma libre"/>
            <p:cNvSpPr/>
            <p:nvPr/>
          </p:nvSpPr>
          <p:spPr>
            <a:xfrm>
              <a:off x="1242989" y="3270241"/>
              <a:ext cx="1371609" cy="7699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1609"/>
                <a:gd name="f7" fmla="val 769937"/>
                <a:gd name="f8" fmla="val 342899"/>
                <a:gd name="f9" fmla="val 1028710"/>
                <a:gd name="f10" fmla="+- 0 0 -90"/>
                <a:gd name="f11" fmla="*/ f3 1 1371609"/>
                <a:gd name="f12" fmla="*/ f4 1 769937"/>
                <a:gd name="f13" fmla="+- f7 0 f5"/>
                <a:gd name="f14" fmla="+- f6 0 f5"/>
                <a:gd name="f15" fmla="*/ f10 f0 1"/>
                <a:gd name="f16" fmla="*/ f14 1 1371609"/>
                <a:gd name="f17" fmla="*/ f13 1 769937"/>
                <a:gd name="f18" fmla="*/ 0 f14 1"/>
                <a:gd name="f19" fmla="*/ 769937 f13 1"/>
                <a:gd name="f20" fmla="*/ 342899 f14 1"/>
                <a:gd name="f21" fmla="*/ 0 f13 1"/>
                <a:gd name="f22" fmla="*/ 1028710 f14 1"/>
                <a:gd name="f23" fmla="*/ 1371609 f14 1"/>
                <a:gd name="f24" fmla="*/ f15 1 f2"/>
                <a:gd name="f25" fmla="*/ f18 1 1371609"/>
                <a:gd name="f26" fmla="*/ f19 1 769937"/>
                <a:gd name="f27" fmla="*/ f20 1 1371609"/>
                <a:gd name="f28" fmla="*/ f21 1 769937"/>
                <a:gd name="f29" fmla="*/ f22 1 1371609"/>
                <a:gd name="f30" fmla="*/ f23 1 1371609"/>
                <a:gd name="f31" fmla="*/ f5 1 f16"/>
                <a:gd name="f32" fmla="*/ f6 1 f16"/>
                <a:gd name="f33" fmla="*/ f5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49"/>
                </a:cxn>
                <a:cxn ang="f35">
                  <a:pos x="f51" y="f47"/>
                </a:cxn>
                <a:cxn ang="f35">
                  <a:pos x="f46" y="f47"/>
                </a:cxn>
              </a:cxnLst>
              <a:rect l="f42" t="f45" r="f43" b="f44"/>
              <a:pathLst>
                <a:path w="1371609" h="769937">
                  <a:moveTo>
                    <a:pt x="f5" y="f7"/>
                  </a:moveTo>
                  <a:lnTo>
                    <a:pt x="f8" y="f5"/>
                  </a:lnTo>
                  <a:lnTo>
                    <a:pt x="f9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81F11B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266703" tIns="26673" rIns="266703" bIns="26673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1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>
              <a:off x="900089" y="4040175"/>
              <a:ext cx="2057418" cy="7699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57414"/>
                <a:gd name="f7" fmla="val 769937"/>
                <a:gd name="f8" fmla="val 342899"/>
                <a:gd name="f9" fmla="val 1714515"/>
                <a:gd name="f10" fmla="+- 0 0 -90"/>
                <a:gd name="f11" fmla="*/ f3 1 2057414"/>
                <a:gd name="f12" fmla="*/ f4 1 769937"/>
                <a:gd name="f13" fmla="+- f7 0 f5"/>
                <a:gd name="f14" fmla="+- f6 0 f5"/>
                <a:gd name="f15" fmla="*/ f10 f0 1"/>
                <a:gd name="f16" fmla="*/ f14 1 2057414"/>
                <a:gd name="f17" fmla="*/ f13 1 769937"/>
                <a:gd name="f18" fmla="*/ 0 f14 1"/>
                <a:gd name="f19" fmla="*/ 769937 f13 1"/>
                <a:gd name="f20" fmla="*/ 342899 f14 1"/>
                <a:gd name="f21" fmla="*/ 0 f13 1"/>
                <a:gd name="f22" fmla="*/ 1714515 f14 1"/>
                <a:gd name="f23" fmla="*/ 2057414 f14 1"/>
                <a:gd name="f24" fmla="*/ f15 1 f2"/>
                <a:gd name="f25" fmla="*/ f18 1 2057414"/>
                <a:gd name="f26" fmla="*/ f19 1 769937"/>
                <a:gd name="f27" fmla="*/ f20 1 2057414"/>
                <a:gd name="f28" fmla="*/ f21 1 769937"/>
                <a:gd name="f29" fmla="*/ f22 1 2057414"/>
                <a:gd name="f30" fmla="*/ f23 1 2057414"/>
                <a:gd name="f31" fmla="*/ f5 1 f16"/>
                <a:gd name="f32" fmla="*/ f6 1 f16"/>
                <a:gd name="f33" fmla="*/ f5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49"/>
                </a:cxn>
                <a:cxn ang="f35">
                  <a:pos x="f51" y="f47"/>
                </a:cxn>
                <a:cxn ang="f35">
                  <a:pos x="f46" y="f47"/>
                </a:cxn>
              </a:cxnLst>
              <a:rect l="f42" t="f45" r="f43" b="f44"/>
              <a:pathLst>
                <a:path w="2057414" h="769937">
                  <a:moveTo>
                    <a:pt x="f5" y="f7"/>
                  </a:moveTo>
                  <a:lnTo>
                    <a:pt x="f8" y="f5"/>
                  </a:lnTo>
                  <a:lnTo>
                    <a:pt x="f9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BA3AF4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400690" tIns="40635" rIns="400690" bIns="40635" anchor="ctr" anchorCtr="1" compatLnSpc="1">
              <a:noAutofit/>
            </a:bodyPr>
            <a:lstStyle/>
            <a:p>
              <a:pPr marL="0" marR="0" lvl="0" indent="0" algn="ctr" defTabSz="14224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32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7" name="6 Forma libre"/>
            <p:cNvSpPr/>
            <p:nvPr/>
          </p:nvSpPr>
          <p:spPr>
            <a:xfrm>
              <a:off x="557180" y="4810118"/>
              <a:ext cx="2743218" cy="7699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3219"/>
                <a:gd name="f7" fmla="val 769937"/>
                <a:gd name="f8" fmla="val 342899"/>
                <a:gd name="f9" fmla="val 2400320"/>
                <a:gd name="f10" fmla="+- 0 0 -90"/>
                <a:gd name="f11" fmla="*/ f3 1 2743219"/>
                <a:gd name="f12" fmla="*/ f4 1 769937"/>
                <a:gd name="f13" fmla="+- f7 0 f5"/>
                <a:gd name="f14" fmla="+- f6 0 f5"/>
                <a:gd name="f15" fmla="*/ f10 f0 1"/>
                <a:gd name="f16" fmla="*/ f14 1 2743219"/>
                <a:gd name="f17" fmla="*/ f13 1 769937"/>
                <a:gd name="f18" fmla="*/ 0 f14 1"/>
                <a:gd name="f19" fmla="*/ 769937 f13 1"/>
                <a:gd name="f20" fmla="*/ 342899 f14 1"/>
                <a:gd name="f21" fmla="*/ 0 f13 1"/>
                <a:gd name="f22" fmla="*/ 2400320 f14 1"/>
                <a:gd name="f23" fmla="*/ 2743219 f14 1"/>
                <a:gd name="f24" fmla="*/ f15 1 f2"/>
                <a:gd name="f25" fmla="*/ f18 1 2743219"/>
                <a:gd name="f26" fmla="*/ f19 1 769937"/>
                <a:gd name="f27" fmla="*/ f20 1 2743219"/>
                <a:gd name="f28" fmla="*/ f21 1 769937"/>
                <a:gd name="f29" fmla="*/ f22 1 2743219"/>
                <a:gd name="f30" fmla="*/ f23 1 2743219"/>
                <a:gd name="f31" fmla="*/ f5 1 f16"/>
                <a:gd name="f32" fmla="*/ f6 1 f16"/>
                <a:gd name="f33" fmla="*/ f5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49"/>
                </a:cxn>
                <a:cxn ang="f35">
                  <a:pos x="f51" y="f47"/>
                </a:cxn>
                <a:cxn ang="f35">
                  <a:pos x="f46" y="f47"/>
                </a:cxn>
              </a:cxnLst>
              <a:rect l="f42" t="f45" r="f43" b="f44"/>
              <a:pathLst>
                <a:path w="2743219" h="769937">
                  <a:moveTo>
                    <a:pt x="f5" y="f7"/>
                  </a:moveTo>
                  <a:lnTo>
                    <a:pt x="f8" y="f5"/>
                  </a:lnTo>
                  <a:lnTo>
                    <a:pt x="f9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3AC3F4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538481" tIns="58421" rIns="538481" bIns="58421" anchor="ctr" anchorCtr="1" compatLnSpc="1">
              <a:noAutofit/>
            </a:bodyPr>
            <a:lstStyle/>
            <a:p>
              <a:pPr marL="0" marR="0" lvl="0" indent="0" algn="ctr" defTabSz="20446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46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214280" y="5580052"/>
              <a:ext cx="3429027" cy="7699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29024"/>
                <a:gd name="f7" fmla="val 769937"/>
                <a:gd name="f8" fmla="val 342899"/>
                <a:gd name="f9" fmla="val 3086125"/>
                <a:gd name="f10" fmla="+- 0 0 -90"/>
                <a:gd name="f11" fmla="*/ f3 1 3429024"/>
                <a:gd name="f12" fmla="*/ f4 1 769937"/>
                <a:gd name="f13" fmla="+- f7 0 f5"/>
                <a:gd name="f14" fmla="+- f6 0 f5"/>
                <a:gd name="f15" fmla="*/ f10 f0 1"/>
                <a:gd name="f16" fmla="*/ f14 1 3429024"/>
                <a:gd name="f17" fmla="*/ f13 1 769937"/>
                <a:gd name="f18" fmla="*/ 0 f14 1"/>
                <a:gd name="f19" fmla="*/ 769937 f13 1"/>
                <a:gd name="f20" fmla="*/ 342899 f14 1"/>
                <a:gd name="f21" fmla="*/ 0 f13 1"/>
                <a:gd name="f22" fmla="*/ 3086125 f14 1"/>
                <a:gd name="f23" fmla="*/ 3429024 f14 1"/>
                <a:gd name="f24" fmla="*/ f15 1 f2"/>
                <a:gd name="f25" fmla="*/ f18 1 3429024"/>
                <a:gd name="f26" fmla="*/ f19 1 769937"/>
                <a:gd name="f27" fmla="*/ f20 1 3429024"/>
                <a:gd name="f28" fmla="*/ f21 1 769937"/>
                <a:gd name="f29" fmla="*/ f22 1 3429024"/>
                <a:gd name="f30" fmla="*/ f23 1 3429024"/>
                <a:gd name="f31" fmla="*/ f5 1 f16"/>
                <a:gd name="f32" fmla="*/ f6 1 f16"/>
                <a:gd name="f33" fmla="*/ f5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49"/>
                </a:cxn>
                <a:cxn ang="f35">
                  <a:pos x="f51" y="f47"/>
                </a:cxn>
                <a:cxn ang="f35">
                  <a:pos x="f46" y="f47"/>
                </a:cxn>
              </a:cxnLst>
              <a:rect l="f42" t="f45" r="f43" b="f44"/>
              <a:pathLst>
                <a:path w="3429024" h="769937">
                  <a:moveTo>
                    <a:pt x="f5" y="f7"/>
                  </a:moveTo>
                  <a:lnTo>
                    <a:pt x="f8" y="f5"/>
                  </a:lnTo>
                  <a:lnTo>
                    <a:pt x="f9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658496" tIns="58421" rIns="658496" bIns="58421" anchor="ctr" anchorCtr="1" compatLnSpc="1">
              <a:noAutofit/>
            </a:bodyPr>
            <a:lstStyle/>
            <a:p>
              <a:pPr marL="0" marR="0" lvl="0" indent="0" algn="ctr" defTabSz="20446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46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</p:grpSp>
      <p:sp>
        <p:nvSpPr>
          <p:cNvPr id="9" name="7 Multiplicar"/>
          <p:cNvSpPr/>
          <p:nvPr/>
        </p:nvSpPr>
        <p:spPr>
          <a:xfrm>
            <a:off x="2887919" y="2718833"/>
            <a:ext cx="3071835" cy="27146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FF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0" name="9 Título"/>
          <p:cNvSpPr txBox="1">
            <a:spLocks noGrp="1"/>
          </p:cNvSpPr>
          <p:nvPr>
            <p:ph type="title"/>
          </p:nvPr>
        </p:nvSpPr>
        <p:spPr>
          <a:xfrm>
            <a:off x="428597" y="857231"/>
            <a:ext cx="8305796" cy="989856"/>
          </a:xfrm>
        </p:spPr>
        <p:txBody>
          <a:bodyPr anchorCtr="1"/>
          <a:lstStyle/>
          <a:p>
            <a:pPr lvl="0" algn="ctr"/>
            <a:r>
              <a:rPr lang="es-ES" sz="4500" b="1">
                <a:solidFill>
                  <a:srgbClr val="000000"/>
                </a:solidFill>
                <a:effectLst>
                  <a:outerShdw dist="38996" dir="5459597">
                    <a:srgbClr val="000000"/>
                  </a:outerShdw>
                </a:effectLst>
              </a:rPr>
              <a:t>ESQUEMA NO RECOMENDABLE PARA EL TRABAJO PASTORAL</a:t>
            </a:r>
          </a:p>
        </p:txBody>
      </p:sp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YbolIQVQAPE75nAVqkBxN7rKGgdGK7D44liWswTATOa6iohw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1888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0188" y="836712"/>
            <a:ext cx="2843811" cy="60212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3 Rectángulo"/>
          <p:cNvSpPr/>
          <p:nvPr/>
        </p:nvSpPr>
        <p:spPr>
          <a:xfrm>
            <a:off x="179515" y="188640"/>
            <a:ext cx="6145115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b="1" i="0" u="none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onstantia"/>
              </a:rPr>
              <a:t>METODO DE LA ENCARNACION</a:t>
            </a:r>
          </a:p>
        </p:txBody>
      </p:sp>
      <p:grpSp>
        <p:nvGrpSpPr>
          <p:cNvPr id="5" name="5 Diagrama"/>
          <p:cNvGrpSpPr/>
          <p:nvPr/>
        </p:nvGrpSpPr>
        <p:grpSpPr>
          <a:xfrm rot="5400000">
            <a:off x="636285" y="1643048"/>
            <a:ext cx="4954301" cy="4954311"/>
            <a:chOff x="636285" y="1643048"/>
            <a:chExt cx="4954301" cy="4954311"/>
          </a:xfrm>
        </p:grpSpPr>
        <p:sp>
          <p:nvSpPr>
            <p:cNvPr id="6" name="5 Forma libre"/>
            <p:cNvSpPr/>
            <p:nvPr/>
          </p:nvSpPr>
          <p:spPr>
            <a:xfrm>
              <a:off x="636285" y="1643048"/>
              <a:ext cx="4954301" cy="49543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54301"/>
                <a:gd name="f7" fmla="val 2477151"/>
                <a:gd name="f8" fmla="val 1"/>
                <a:gd name="f9" fmla="val 1820169"/>
                <a:gd name="f10" fmla="val 260986"/>
                <a:gd name="f11" fmla="val 1190096"/>
                <a:gd name="f12" fmla="val 725543"/>
                <a:gd name="f13" fmla="val 725541"/>
                <a:gd name="f14" fmla="val 1190100"/>
                <a:gd name="f15" fmla="val 1820174"/>
                <a:gd name="f16" fmla="val 2"/>
                <a:gd name="f17" fmla="val 2477155"/>
                <a:gd name="f18" fmla="val 3"/>
                <a:gd name="f19" fmla="val 3134137"/>
                <a:gd name="f20" fmla="val 4"/>
                <a:gd name="f21" fmla="val 3764210"/>
                <a:gd name="f22" fmla="val 260989"/>
                <a:gd name="f23" fmla="val 4228765"/>
                <a:gd name="f24" fmla="val 725546"/>
                <a:gd name="f25" fmla="val 4693320"/>
                <a:gd name="f26" fmla="val 1190103"/>
                <a:gd name="f27" fmla="val 4954304"/>
                <a:gd name="f28" fmla="val 1820177"/>
                <a:gd name="f29" fmla="val 4954303"/>
                <a:gd name="f30" fmla="val 2477158"/>
                <a:gd name="f31" fmla="val 3134140"/>
                <a:gd name="f32" fmla="val 4693318"/>
                <a:gd name="f33" fmla="val 3764213"/>
                <a:gd name="f34" fmla="val 4228762"/>
                <a:gd name="f35" fmla="val 4228769"/>
                <a:gd name="f36" fmla="val 3764206"/>
                <a:gd name="f37" fmla="val 4693325"/>
                <a:gd name="f38" fmla="val 3134132"/>
                <a:gd name="f39" fmla="val 4954310"/>
                <a:gd name="f40" fmla="val 4954309"/>
                <a:gd name="f41" fmla="val 4693323"/>
                <a:gd name="f42" fmla="val 4228767"/>
                <a:gd name="f43" fmla="val 260985"/>
                <a:gd name="f44" fmla="val 2477154"/>
                <a:gd name="f45" fmla="val 2477152"/>
                <a:gd name="f46" fmla="+- 0 0 -90"/>
                <a:gd name="f47" fmla="*/ f3 1 4954301"/>
                <a:gd name="f48" fmla="*/ f4 1 4954301"/>
                <a:gd name="f49" fmla="+- f6 0 f5"/>
                <a:gd name="f50" fmla="*/ f46 f0 1"/>
                <a:gd name="f51" fmla="*/ f49 1 4954301"/>
                <a:gd name="f52" fmla="*/ 0 f49 1"/>
                <a:gd name="f53" fmla="*/ 2477151 f49 1"/>
                <a:gd name="f54" fmla="*/ 725543 f49 1"/>
                <a:gd name="f55" fmla="*/ 725541 f49 1"/>
                <a:gd name="f56" fmla="*/ 2477155 f49 1"/>
                <a:gd name="f57" fmla="*/ 3 f49 1"/>
                <a:gd name="f58" fmla="*/ 4228765 f49 1"/>
                <a:gd name="f59" fmla="*/ 725546 f49 1"/>
                <a:gd name="f60" fmla="*/ 4954303 f49 1"/>
                <a:gd name="f61" fmla="*/ 2477158 f49 1"/>
                <a:gd name="f62" fmla="*/ 4228762 f49 1"/>
                <a:gd name="f63" fmla="*/ 4228769 f49 1"/>
                <a:gd name="f64" fmla="*/ 4954309 f49 1"/>
                <a:gd name="f65" fmla="*/ 4228767 f49 1"/>
                <a:gd name="f66" fmla="*/ 2 f49 1"/>
                <a:gd name="f67" fmla="*/ f50 1 f2"/>
                <a:gd name="f68" fmla="*/ f52 1 4954301"/>
                <a:gd name="f69" fmla="*/ f53 1 4954301"/>
                <a:gd name="f70" fmla="*/ f54 1 4954301"/>
                <a:gd name="f71" fmla="*/ f55 1 4954301"/>
                <a:gd name="f72" fmla="*/ f56 1 4954301"/>
                <a:gd name="f73" fmla="*/ f57 1 4954301"/>
                <a:gd name="f74" fmla="*/ f58 1 4954301"/>
                <a:gd name="f75" fmla="*/ f59 1 4954301"/>
                <a:gd name="f76" fmla="*/ f60 1 4954301"/>
                <a:gd name="f77" fmla="*/ f61 1 4954301"/>
                <a:gd name="f78" fmla="*/ f62 1 4954301"/>
                <a:gd name="f79" fmla="*/ f63 1 4954301"/>
                <a:gd name="f80" fmla="*/ f64 1 4954301"/>
                <a:gd name="f81" fmla="*/ f65 1 4954301"/>
                <a:gd name="f82" fmla="*/ f66 1 4954301"/>
                <a:gd name="f83" fmla="*/ f5 1 f51"/>
                <a:gd name="f84" fmla="*/ f6 1 f51"/>
                <a:gd name="f85" fmla="+- f67 0 f1"/>
                <a:gd name="f86" fmla="*/ f68 1 f51"/>
                <a:gd name="f87" fmla="*/ f69 1 f51"/>
                <a:gd name="f88" fmla="*/ f70 1 f51"/>
                <a:gd name="f89" fmla="*/ f71 1 f51"/>
                <a:gd name="f90" fmla="*/ f72 1 f51"/>
                <a:gd name="f91" fmla="*/ f73 1 f51"/>
                <a:gd name="f92" fmla="*/ f74 1 f51"/>
                <a:gd name="f93" fmla="*/ f75 1 f51"/>
                <a:gd name="f94" fmla="*/ f76 1 f51"/>
                <a:gd name="f95" fmla="*/ f77 1 f51"/>
                <a:gd name="f96" fmla="*/ f78 1 f51"/>
                <a:gd name="f97" fmla="*/ f79 1 f51"/>
                <a:gd name="f98" fmla="*/ f80 1 f51"/>
                <a:gd name="f99" fmla="*/ f81 1 f51"/>
                <a:gd name="f100" fmla="*/ f82 1 f51"/>
                <a:gd name="f101" fmla="*/ f83 f47 1"/>
                <a:gd name="f102" fmla="*/ f84 f47 1"/>
                <a:gd name="f103" fmla="*/ f84 f48 1"/>
                <a:gd name="f104" fmla="*/ f83 f48 1"/>
                <a:gd name="f105" fmla="*/ f86 f47 1"/>
                <a:gd name="f106" fmla="*/ f87 f48 1"/>
                <a:gd name="f107" fmla="*/ f88 f47 1"/>
                <a:gd name="f108" fmla="*/ f89 f48 1"/>
                <a:gd name="f109" fmla="*/ f90 f47 1"/>
                <a:gd name="f110" fmla="*/ f91 f48 1"/>
                <a:gd name="f111" fmla="*/ f92 f47 1"/>
                <a:gd name="f112" fmla="*/ f93 f48 1"/>
                <a:gd name="f113" fmla="*/ f94 f47 1"/>
                <a:gd name="f114" fmla="*/ f95 f48 1"/>
                <a:gd name="f115" fmla="*/ f96 f47 1"/>
                <a:gd name="f116" fmla="*/ f97 f48 1"/>
                <a:gd name="f117" fmla="*/ f87 f47 1"/>
                <a:gd name="f118" fmla="*/ f98 f48 1"/>
                <a:gd name="f119" fmla="*/ f89 f47 1"/>
                <a:gd name="f120" fmla="*/ f99 f48 1"/>
                <a:gd name="f121" fmla="*/ f100 f47 1"/>
                <a:gd name="f122" fmla="*/ f90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05" y="f106"/>
                </a:cxn>
                <a:cxn ang="f85">
                  <a:pos x="f107" y="f108"/>
                </a:cxn>
                <a:cxn ang="f85">
                  <a:pos x="f109" y="f110"/>
                </a:cxn>
                <a:cxn ang="f85">
                  <a:pos x="f111" y="f112"/>
                </a:cxn>
                <a:cxn ang="f85">
                  <a:pos x="f113" y="f114"/>
                </a:cxn>
                <a:cxn ang="f85">
                  <a:pos x="f115" y="f116"/>
                </a:cxn>
                <a:cxn ang="f85">
                  <a:pos x="f117" y="f118"/>
                </a:cxn>
                <a:cxn ang="f85">
                  <a:pos x="f119" y="f120"/>
                </a:cxn>
                <a:cxn ang="f85">
                  <a:pos x="f121" y="f122"/>
                </a:cxn>
                <a:cxn ang="f85">
                  <a:pos x="f105" y="f106"/>
                </a:cxn>
              </a:cxnLst>
              <a:rect l="f101" t="f104" r="f102" b="f103"/>
              <a:pathLst>
                <a:path w="4954301" h="4954301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0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7" y="f40"/>
                  </a:cubicBezTo>
                  <a:cubicBezTo>
                    <a:pt x="f9" y="f40"/>
                    <a:pt x="f11" y="f41"/>
                    <a:pt x="f13" y="f42"/>
                  </a:cubicBezTo>
                  <a:cubicBezTo>
                    <a:pt x="f43" y="f21"/>
                    <a:pt x="f8" y="f19"/>
                    <a:pt x="f16" y="f17"/>
                  </a:cubicBezTo>
                  <a:cubicBezTo>
                    <a:pt x="f8" y="f44"/>
                    <a:pt x="f8" y="f45"/>
                    <a:pt x="f5" y="f7"/>
                  </a:cubicBezTo>
                  <a:close/>
                </a:path>
              </a:pathLst>
            </a:custGeom>
            <a:solidFill>
              <a:srgbClr val="00FF00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1669127" tIns="368622" rIns="1669127" bIns="4332061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CO" sz="17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7" name="6 Forma libre"/>
            <p:cNvSpPr/>
            <p:nvPr/>
          </p:nvSpPr>
          <p:spPr>
            <a:xfrm>
              <a:off x="1115741" y="2386190"/>
              <a:ext cx="4367558" cy="42111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67559"/>
                <a:gd name="f7" fmla="val 4211156"/>
                <a:gd name="f8" fmla="val 2105578"/>
                <a:gd name="f9" fmla="val 1"/>
                <a:gd name="f10" fmla="val 1533831"/>
                <a:gd name="f11" fmla="val 241145"/>
                <a:gd name="f12" fmla="val 986666"/>
                <a:gd name="f13" fmla="val 668021"/>
                <a:gd name="f14" fmla="val 589817"/>
                <a:gd name="f15" fmla="val 1075035"/>
                <a:gd name="f16" fmla="val 211432"/>
                <a:gd name="f17" fmla="val 1618391"/>
                <a:gd name="f18" fmla="val 2183783"/>
                <a:gd name="f19" fmla="val 2"/>
                <a:gd name="f20" fmla="val 2749175"/>
                <a:gd name="f21" fmla="val 3"/>
                <a:gd name="f22" fmla="val 3292531"/>
                <a:gd name="f23" fmla="val 211435"/>
                <a:gd name="f24" fmla="val 3699544"/>
                <a:gd name="f25" fmla="val 589821"/>
                <a:gd name="f26" fmla="val 4126419"/>
                <a:gd name="f27" fmla="val 986671"/>
                <a:gd name="f28" fmla="val 4367562"/>
                <a:gd name="f29" fmla="val 1533836"/>
                <a:gd name="f30" fmla="val 4367561"/>
                <a:gd name="f31" fmla="val 2105584"/>
                <a:gd name="f32" fmla="val 2677331"/>
                <a:gd name="f33" fmla="val 4126417"/>
                <a:gd name="f34" fmla="val 3224496"/>
                <a:gd name="f35" fmla="val 3699542"/>
                <a:gd name="f36" fmla="val 3621346"/>
                <a:gd name="f37" fmla="val 3292528"/>
                <a:gd name="f38" fmla="val 3999731"/>
                <a:gd name="f39" fmla="val 2749172"/>
                <a:gd name="f40" fmla="val 4211163"/>
                <a:gd name="f41" fmla="val 2183780"/>
                <a:gd name="f42" fmla="val 4211162"/>
                <a:gd name="f43" fmla="val 1618388"/>
                <a:gd name="f44" fmla="val 1075032"/>
                <a:gd name="f45" fmla="val 3999729"/>
                <a:gd name="f46" fmla="val 668019"/>
                <a:gd name="f47" fmla="val 3621344"/>
                <a:gd name="f48" fmla="val 241144"/>
                <a:gd name="f49" fmla="val 3224494"/>
                <a:gd name="f50" fmla="val 2677329"/>
                <a:gd name="f51" fmla="val 2105582"/>
                <a:gd name="f52" fmla="val 2105581"/>
                <a:gd name="f53" fmla="val 2105579"/>
                <a:gd name="f54" fmla="+- 0 0 -90"/>
                <a:gd name="f55" fmla="*/ f3 1 4367559"/>
                <a:gd name="f56" fmla="*/ f4 1 4211156"/>
                <a:gd name="f57" fmla="+- f7 0 f5"/>
                <a:gd name="f58" fmla="+- f6 0 f5"/>
                <a:gd name="f59" fmla="*/ f54 f0 1"/>
                <a:gd name="f60" fmla="*/ f58 1 4367559"/>
                <a:gd name="f61" fmla="*/ f57 1 4211156"/>
                <a:gd name="f62" fmla="*/ 0 f58 1"/>
                <a:gd name="f63" fmla="*/ 2105578 f57 1"/>
                <a:gd name="f64" fmla="*/ 668021 f58 1"/>
                <a:gd name="f65" fmla="*/ 589817 f57 1"/>
                <a:gd name="f66" fmla="*/ 2183783 f58 1"/>
                <a:gd name="f67" fmla="*/ 2 f57 1"/>
                <a:gd name="f68" fmla="*/ 3699544 f58 1"/>
                <a:gd name="f69" fmla="*/ 589821 f57 1"/>
                <a:gd name="f70" fmla="*/ 4367561 f58 1"/>
                <a:gd name="f71" fmla="*/ 2105584 f57 1"/>
                <a:gd name="f72" fmla="*/ 3699542 f58 1"/>
                <a:gd name="f73" fmla="*/ 3621346 f57 1"/>
                <a:gd name="f74" fmla="*/ 2183780 f58 1"/>
                <a:gd name="f75" fmla="*/ 4211162 f57 1"/>
                <a:gd name="f76" fmla="*/ 668019 f58 1"/>
                <a:gd name="f77" fmla="*/ 3621344 f57 1"/>
                <a:gd name="f78" fmla="*/ 1 f58 1"/>
                <a:gd name="f79" fmla="*/ 2105582 f57 1"/>
                <a:gd name="f80" fmla="*/ f59 1 f2"/>
                <a:gd name="f81" fmla="*/ f62 1 4367559"/>
                <a:gd name="f82" fmla="*/ f63 1 4211156"/>
                <a:gd name="f83" fmla="*/ f64 1 4367559"/>
                <a:gd name="f84" fmla="*/ f65 1 4211156"/>
                <a:gd name="f85" fmla="*/ f66 1 4367559"/>
                <a:gd name="f86" fmla="*/ f67 1 4211156"/>
                <a:gd name="f87" fmla="*/ f68 1 4367559"/>
                <a:gd name="f88" fmla="*/ f69 1 4211156"/>
                <a:gd name="f89" fmla="*/ f70 1 4367559"/>
                <a:gd name="f90" fmla="*/ f71 1 4211156"/>
                <a:gd name="f91" fmla="*/ f72 1 4367559"/>
                <a:gd name="f92" fmla="*/ f73 1 4211156"/>
                <a:gd name="f93" fmla="*/ f74 1 4367559"/>
                <a:gd name="f94" fmla="*/ f75 1 4211156"/>
                <a:gd name="f95" fmla="*/ f76 1 4367559"/>
                <a:gd name="f96" fmla="*/ f77 1 4211156"/>
                <a:gd name="f97" fmla="*/ f78 1 4367559"/>
                <a:gd name="f98" fmla="*/ f79 1 4211156"/>
                <a:gd name="f99" fmla="*/ f5 1 f60"/>
                <a:gd name="f100" fmla="*/ f6 1 f60"/>
                <a:gd name="f101" fmla="*/ f5 1 f61"/>
                <a:gd name="f102" fmla="*/ f7 1 f61"/>
                <a:gd name="f103" fmla="+- f80 0 f1"/>
                <a:gd name="f104" fmla="*/ f81 1 f60"/>
                <a:gd name="f105" fmla="*/ f82 1 f61"/>
                <a:gd name="f106" fmla="*/ f83 1 f60"/>
                <a:gd name="f107" fmla="*/ f84 1 f61"/>
                <a:gd name="f108" fmla="*/ f85 1 f60"/>
                <a:gd name="f109" fmla="*/ f86 1 f61"/>
                <a:gd name="f110" fmla="*/ f87 1 f60"/>
                <a:gd name="f111" fmla="*/ f88 1 f61"/>
                <a:gd name="f112" fmla="*/ f89 1 f60"/>
                <a:gd name="f113" fmla="*/ f90 1 f61"/>
                <a:gd name="f114" fmla="*/ f91 1 f60"/>
                <a:gd name="f115" fmla="*/ f92 1 f61"/>
                <a:gd name="f116" fmla="*/ f93 1 f60"/>
                <a:gd name="f117" fmla="*/ f94 1 f61"/>
                <a:gd name="f118" fmla="*/ f95 1 f60"/>
                <a:gd name="f119" fmla="*/ f96 1 f61"/>
                <a:gd name="f120" fmla="*/ f97 1 f60"/>
                <a:gd name="f121" fmla="*/ f98 1 f61"/>
                <a:gd name="f122" fmla="*/ f99 f55 1"/>
                <a:gd name="f123" fmla="*/ f100 f55 1"/>
                <a:gd name="f124" fmla="*/ f102 f56 1"/>
                <a:gd name="f125" fmla="*/ f101 f56 1"/>
                <a:gd name="f126" fmla="*/ f104 f55 1"/>
                <a:gd name="f127" fmla="*/ f105 f56 1"/>
                <a:gd name="f128" fmla="*/ f106 f55 1"/>
                <a:gd name="f129" fmla="*/ f107 f56 1"/>
                <a:gd name="f130" fmla="*/ f108 f55 1"/>
                <a:gd name="f131" fmla="*/ f109 f56 1"/>
                <a:gd name="f132" fmla="*/ f110 f55 1"/>
                <a:gd name="f133" fmla="*/ f111 f56 1"/>
                <a:gd name="f134" fmla="*/ f112 f55 1"/>
                <a:gd name="f135" fmla="*/ f113 f56 1"/>
                <a:gd name="f136" fmla="*/ f114 f55 1"/>
                <a:gd name="f137" fmla="*/ f115 f56 1"/>
                <a:gd name="f138" fmla="*/ f116 f55 1"/>
                <a:gd name="f139" fmla="*/ f117 f56 1"/>
                <a:gd name="f140" fmla="*/ f118 f55 1"/>
                <a:gd name="f141" fmla="*/ f119 f56 1"/>
                <a:gd name="f142" fmla="*/ f120 f55 1"/>
                <a:gd name="f143" fmla="*/ f12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26" y="f127"/>
                </a:cxn>
                <a:cxn ang="f103">
                  <a:pos x="f128" y="f129"/>
                </a:cxn>
                <a:cxn ang="f103">
                  <a:pos x="f130" y="f131"/>
                </a:cxn>
                <a:cxn ang="f103">
                  <a:pos x="f132" y="f133"/>
                </a:cxn>
                <a:cxn ang="f103">
                  <a:pos x="f134" y="f135"/>
                </a:cxn>
                <a:cxn ang="f103">
                  <a:pos x="f136" y="f137"/>
                </a:cxn>
                <a:cxn ang="f103">
                  <a:pos x="f138" y="f139"/>
                </a:cxn>
                <a:cxn ang="f103">
                  <a:pos x="f140" y="f141"/>
                </a:cxn>
                <a:cxn ang="f103">
                  <a:pos x="f142" y="f143"/>
                </a:cxn>
                <a:cxn ang="f103">
                  <a:pos x="f126" y="f127"/>
                </a:cxn>
              </a:cxnLst>
              <a:rect l="f122" t="f125" r="f123" b="f124"/>
              <a:pathLst>
                <a:path w="4367559" h="4211156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9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0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2"/>
                    <a:pt x="f44" y="f45"/>
                    <a:pt x="f46" y="f47"/>
                  </a:cubicBezTo>
                  <a:cubicBezTo>
                    <a:pt x="f48" y="f49"/>
                    <a:pt x="f9" y="f50"/>
                    <a:pt x="f9" y="f51"/>
                  </a:cubicBezTo>
                  <a:cubicBezTo>
                    <a:pt x="f9" y="f52"/>
                    <a:pt x="f5" y="f53"/>
                    <a:pt x="f5" y="f8"/>
                  </a:cubicBezTo>
                  <a:close/>
                </a:path>
              </a:pathLst>
            </a:custGeom>
            <a:solidFill>
              <a:srgbClr val="00DC00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1362931" tIns="363044" rIns="1362931" bIns="3605634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CO" sz="17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1565516" y="3129341"/>
              <a:ext cx="3468008" cy="3468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68011"/>
                <a:gd name="f7" fmla="val 1734006"/>
                <a:gd name="f8" fmla="val 1"/>
                <a:gd name="f9" fmla="val 1274119"/>
                <a:gd name="f10" fmla="val 182691"/>
                <a:gd name="f11" fmla="val 833068"/>
                <a:gd name="f12" fmla="val 507880"/>
                <a:gd name="f13" fmla="val 507879"/>
                <a:gd name="f14" fmla="val 833070"/>
                <a:gd name="f15" fmla="val 182690"/>
                <a:gd name="f16" fmla="val 1274121"/>
                <a:gd name="f17" fmla="val 1734009"/>
                <a:gd name="f18" fmla="val 2"/>
                <a:gd name="f19" fmla="val 2193896"/>
                <a:gd name="f20" fmla="val 3"/>
                <a:gd name="f21" fmla="val 2634947"/>
                <a:gd name="f22" fmla="val 182693"/>
                <a:gd name="f23" fmla="val 2960136"/>
                <a:gd name="f24" fmla="val 507882"/>
                <a:gd name="f25" fmla="val 3285325"/>
                <a:gd name="f26" fmla="val 833072"/>
                <a:gd name="f27" fmla="val 3468014"/>
                <a:gd name="f28" fmla="val 1274123"/>
                <a:gd name="f29" fmla="val 3468013"/>
                <a:gd name="f30" fmla="val 1734011"/>
                <a:gd name="f31" fmla="val 2193898"/>
                <a:gd name="f32" fmla="val 3285323"/>
                <a:gd name="f33" fmla="val 2634950"/>
                <a:gd name="f34" fmla="val 2960134"/>
                <a:gd name="f35" fmla="val 2960139"/>
                <a:gd name="f36" fmla="val 2634945"/>
                <a:gd name="f37" fmla="val 3285328"/>
                <a:gd name="f38" fmla="val 2193893"/>
                <a:gd name="f39" fmla="val 3468018"/>
                <a:gd name="f40" fmla="val 3468017"/>
                <a:gd name="f41" fmla="val 3285327"/>
                <a:gd name="f42" fmla="val 2960137"/>
                <a:gd name="f43" fmla="val 1734008"/>
                <a:gd name="f44" fmla="val 1734007"/>
                <a:gd name="f45" fmla="+- 0 0 -90"/>
                <a:gd name="f46" fmla="*/ f3 1 3468011"/>
                <a:gd name="f47" fmla="*/ f4 1 3468011"/>
                <a:gd name="f48" fmla="+- f6 0 f5"/>
                <a:gd name="f49" fmla="*/ f45 f0 1"/>
                <a:gd name="f50" fmla="*/ f48 1 3468011"/>
                <a:gd name="f51" fmla="*/ 0 f48 1"/>
                <a:gd name="f52" fmla="*/ 1734006 f48 1"/>
                <a:gd name="f53" fmla="*/ 507880 f48 1"/>
                <a:gd name="f54" fmla="*/ 507879 f48 1"/>
                <a:gd name="f55" fmla="*/ 1734009 f48 1"/>
                <a:gd name="f56" fmla="*/ 2 f48 1"/>
                <a:gd name="f57" fmla="*/ 2960136 f48 1"/>
                <a:gd name="f58" fmla="*/ 507882 f48 1"/>
                <a:gd name="f59" fmla="*/ 3468013 f48 1"/>
                <a:gd name="f60" fmla="*/ 1734011 f48 1"/>
                <a:gd name="f61" fmla="*/ 2960134 f48 1"/>
                <a:gd name="f62" fmla="*/ 2960139 f48 1"/>
                <a:gd name="f63" fmla="*/ 3468017 f48 1"/>
                <a:gd name="f64" fmla="*/ 2960137 f48 1"/>
                <a:gd name="f65" fmla="*/ 1 f48 1"/>
                <a:gd name="f66" fmla="*/ f49 1 f2"/>
                <a:gd name="f67" fmla="*/ f51 1 3468011"/>
                <a:gd name="f68" fmla="*/ f52 1 3468011"/>
                <a:gd name="f69" fmla="*/ f53 1 3468011"/>
                <a:gd name="f70" fmla="*/ f54 1 3468011"/>
                <a:gd name="f71" fmla="*/ f55 1 3468011"/>
                <a:gd name="f72" fmla="*/ f56 1 3468011"/>
                <a:gd name="f73" fmla="*/ f57 1 3468011"/>
                <a:gd name="f74" fmla="*/ f58 1 3468011"/>
                <a:gd name="f75" fmla="*/ f59 1 3468011"/>
                <a:gd name="f76" fmla="*/ f60 1 3468011"/>
                <a:gd name="f77" fmla="*/ f61 1 3468011"/>
                <a:gd name="f78" fmla="*/ f62 1 3468011"/>
                <a:gd name="f79" fmla="*/ f63 1 3468011"/>
                <a:gd name="f80" fmla="*/ f64 1 3468011"/>
                <a:gd name="f81" fmla="*/ f65 1 3468011"/>
                <a:gd name="f82" fmla="*/ f5 1 f50"/>
                <a:gd name="f83" fmla="*/ f6 1 f50"/>
                <a:gd name="f84" fmla="+- f66 0 f1"/>
                <a:gd name="f85" fmla="*/ f67 1 f50"/>
                <a:gd name="f86" fmla="*/ f68 1 f50"/>
                <a:gd name="f87" fmla="*/ f69 1 f50"/>
                <a:gd name="f88" fmla="*/ f70 1 f50"/>
                <a:gd name="f89" fmla="*/ f71 1 f50"/>
                <a:gd name="f90" fmla="*/ f72 1 f50"/>
                <a:gd name="f91" fmla="*/ f73 1 f50"/>
                <a:gd name="f92" fmla="*/ f74 1 f50"/>
                <a:gd name="f93" fmla="*/ f75 1 f50"/>
                <a:gd name="f94" fmla="*/ f76 1 f50"/>
                <a:gd name="f95" fmla="*/ f77 1 f50"/>
                <a:gd name="f96" fmla="*/ f78 1 f50"/>
                <a:gd name="f97" fmla="*/ f79 1 f50"/>
                <a:gd name="f98" fmla="*/ f80 1 f50"/>
                <a:gd name="f99" fmla="*/ f81 1 f50"/>
                <a:gd name="f100" fmla="*/ f82 f46 1"/>
                <a:gd name="f101" fmla="*/ f83 f46 1"/>
                <a:gd name="f102" fmla="*/ f83 f47 1"/>
                <a:gd name="f103" fmla="*/ f82 f47 1"/>
                <a:gd name="f104" fmla="*/ f85 f46 1"/>
                <a:gd name="f105" fmla="*/ f86 f47 1"/>
                <a:gd name="f106" fmla="*/ f87 f46 1"/>
                <a:gd name="f107" fmla="*/ f88 f47 1"/>
                <a:gd name="f108" fmla="*/ f89 f46 1"/>
                <a:gd name="f109" fmla="*/ f90 f47 1"/>
                <a:gd name="f110" fmla="*/ f91 f46 1"/>
                <a:gd name="f111" fmla="*/ f92 f47 1"/>
                <a:gd name="f112" fmla="*/ f93 f46 1"/>
                <a:gd name="f113" fmla="*/ f94 f47 1"/>
                <a:gd name="f114" fmla="*/ f95 f46 1"/>
                <a:gd name="f115" fmla="*/ f96 f47 1"/>
                <a:gd name="f116" fmla="*/ f86 f46 1"/>
                <a:gd name="f117" fmla="*/ f97 f47 1"/>
                <a:gd name="f118" fmla="*/ f88 f46 1"/>
                <a:gd name="f119" fmla="*/ f98 f47 1"/>
                <a:gd name="f120" fmla="*/ f99 f46 1"/>
                <a:gd name="f121" fmla="*/ f8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4" y="f105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8" y="f119"/>
                </a:cxn>
                <a:cxn ang="f84">
                  <a:pos x="f120" y="f121"/>
                </a:cxn>
                <a:cxn ang="f84">
                  <a:pos x="f104" y="f105"/>
                </a:cxn>
              </a:cxnLst>
              <a:rect l="f100" t="f103" r="f101" b="f102"/>
              <a:pathLst>
                <a:path w="3468011" h="3468011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7" y="f40"/>
                  </a:cubicBezTo>
                  <a:cubicBezTo>
                    <a:pt x="f9" y="f40"/>
                    <a:pt x="f11" y="f41"/>
                    <a:pt x="f13" y="f42"/>
                  </a:cubicBezTo>
                  <a:cubicBezTo>
                    <a:pt x="f15" y="f21"/>
                    <a:pt x="f8" y="f19"/>
                    <a:pt x="f8" y="f17"/>
                  </a:cubicBezTo>
                  <a:cubicBezTo>
                    <a:pt x="f8" y="f43"/>
                    <a:pt x="f5" y="f44"/>
                    <a:pt x="f5" y="f7"/>
                  </a:cubicBezTo>
                  <a:close/>
                </a:path>
              </a:pathLst>
            </a:custGeom>
            <a:solidFill>
              <a:srgbClr val="00B400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50445" tIns="353086" rIns="950445" bIns="2863928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CO" sz="16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9" name="8 Forma libre"/>
            <p:cNvSpPr/>
            <p:nvPr/>
          </p:nvSpPr>
          <p:spPr>
            <a:xfrm>
              <a:off x="1932127" y="3872484"/>
              <a:ext cx="2724866" cy="27248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24866"/>
                <a:gd name="f7" fmla="val 1362433"/>
                <a:gd name="f8" fmla="val 1001093"/>
                <a:gd name="f9" fmla="val 143543"/>
                <a:gd name="f10" fmla="val 654553"/>
                <a:gd name="f11" fmla="val 399049"/>
                <a:gd name="f12" fmla="val 399048"/>
                <a:gd name="f13" fmla="val 654555"/>
                <a:gd name="f14" fmla="val 1001096"/>
                <a:gd name="f15" fmla="val 1"/>
                <a:gd name="f16" fmla="val 1362436"/>
                <a:gd name="f17" fmla="val 2"/>
                <a:gd name="f18" fmla="val 1723776"/>
                <a:gd name="f19" fmla="val 2070316"/>
                <a:gd name="f20" fmla="val 143545"/>
                <a:gd name="f21" fmla="val 2325821"/>
                <a:gd name="f22" fmla="val 399051"/>
                <a:gd name="f23" fmla="val 2581326"/>
                <a:gd name="f24" fmla="val 654557"/>
                <a:gd name="f25" fmla="val 2724868"/>
                <a:gd name="f26" fmla="val 1001098"/>
                <a:gd name="f27" fmla="val 2724867"/>
                <a:gd name="f28" fmla="val 1362438"/>
                <a:gd name="f29" fmla="val 1723778"/>
                <a:gd name="f30" fmla="val 2581325"/>
                <a:gd name="f31" fmla="val 2070318"/>
                <a:gd name="f32" fmla="val 2325819"/>
                <a:gd name="f33" fmla="val 2325824"/>
                <a:gd name="f34" fmla="val 2070313"/>
                <a:gd name="f35" fmla="val 2581330"/>
                <a:gd name="f36" fmla="val 1723773"/>
                <a:gd name="f37" fmla="val 2724871"/>
                <a:gd name="f38" fmla="val 2581329"/>
                <a:gd name="f39" fmla="val 399047"/>
                <a:gd name="f40" fmla="val 2325823"/>
                <a:gd name="f41" fmla="val 143541"/>
                <a:gd name="f42" fmla="val 2070317"/>
                <a:gd name="f43" fmla="val 1362437"/>
                <a:gd name="f44" fmla="+- 0 0 -90"/>
                <a:gd name="f45" fmla="*/ f3 1 2724866"/>
                <a:gd name="f46" fmla="*/ f4 1 2724866"/>
                <a:gd name="f47" fmla="+- f6 0 f5"/>
                <a:gd name="f48" fmla="*/ f44 f0 1"/>
                <a:gd name="f49" fmla="*/ f47 1 2724866"/>
                <a:gd name="f50" fmla="*/ 0 f47 1"/>
                <a:gd name="f51" fmla="*/ 1362433 f47 1"/>
                <a:gd name="f52" fmla="*/ 399049 f47 1"/>
                <a:gd name="f53" fmla="*/ 399048 f47 1"/>
                <a:gd name="f54" fmla="*/ 1362436 f47 1"/>
                <a:gd name="f55" fmla="*/ 2 f47 1"/>
                <a:gd name="f56" fmla="*/ 2325821 f47 1"/>
                <a:gd name="f57" fmla="*/ 399051 f47 1"/>
                <a:gd name="f58" fmla="*/ 2724867 f47 1"/>
                <a:gd name="f59" fmla="*/ 1362438 f47 1"/>
                <a:gd name="f60" fmla="*/ 2325819 f47 1"/>
                <a:gd name="f61" fmla="*/ 2325824 f47 1"/>
                <a:gd name="f62" fmla="*/ 2724871 f47 1"/>
                <a:gd name="f63" fmla="*/ 399047 f47 1"/>
                <a:gd name="f64" fmla="*/ 2325823 f47 1"/>
                <a:gd name="f65" fmla="*/ 1362437 f47 1"/>
                <a:gd name="f66" fmla="*/ f48 1 f2"/>
                <a:gd name="f67" fmla="*/ f50 1 2724866"/>
                <a:gd name="f68" fmla="*/ f51 1 2724866"/>
                <a:gd name="f69" fmla="*/ f52 1 2724866"/>
                <a:gd name="f70" fmla="*/ f53 1 2724866"/>
                <a:gd name="f71" fmla="*/ f54 1 2724866"/>
                <a:gd name="f72" fmla="*/ f55 1 2724866"/>
                <a:gd name="f73" fmla="*/ f56 1 2724866"/>
                <a:gd name="f74" fmla="*/ f57 1 2724866"/>
                <a:gd name="f75" fmla="*/ f58 1 2724866"/>
                <a:gd name="f76" fmla="*/ f59 1 2724866"/>
                <a:gd name="f77" fmla="*/ f60 1 2724866"/>
                <a:gd name="f78" fmla="*/ f61 1 2724866"/>
                <a:gd name="f79" fmla="*/ f62 1 2724866"/>
                <a:gd name="f80" fmla="*/ f63 1 2724866"/>
                <a:gd name="f81" fmla="*/ f64 1 2724866"/>
                <a:gd name="f82" fmla="*/ f65 1 2724866"/>
                <a:gd name="f83" fmla="*/ f5 1 f49"/>
                <a:gd name="f84" fmla="*/ f6 1 f49"/>
                <a:gd name="f85" fmla="+- f66 0 f1"/>
                <a:gd name="f86" fmla="*/ f67 1 f49"/>
                <a:gd name="f87" fmla="*/ f68 1 f49"/>
                <a:gd name="f88" fmla="*/ f69 1 f49"/>
                <a:gd name="f89" fmla="*/ f70 1 f49"/>
                <a:gd name="f90" fmla="*/ f71 1 f49"/>
                <a:gd name="f91" fmla="*/ f72 1 f49"/>
                <a:gd name="f92" fmla="*/ f73 1 f49"/>
                <a:gd name="f93" fmla="*/ f74 1 f49"/>
                <a:gd name="f94" fmla="*/ f75 1 f49"/>
                <a:gd name="f95" fmla="*/ f76 1 f49"/>
                <a:gd name="f96" fmla="*/ f77 1 f49"/>
                <a:gd name="f97" fmla="*/ f78 1 f49"/>
                <a:gd name="f98" fmla="*/ f79 1 f49"/>
                <a:gd name="f99" fmla="*/ f80 1 f49"/>
                <a:gd name="f100" fmla="*/ f81 1 f49"/>
                <a:gd name="f101" fmla="*/ f82 1 f49"/>
                <a:gd name="f102" fmla="*/ f83 f45 1"/>
                <a:gd name="f103" fmla="*/ f84 f45 1"/>
                <a:gd name="f104" fmla="*/ f84 f46 1"/>
                <a:gd name="f105" fmla="*/ f83 f46 1"/>
                <a:gd name="f106" fmla="*/ f86 f45 1"/>
                <a:gd name="f107" fmla="*/ f87 f46 1"/>
                <a:gd name="f108" fmla="*/ f88 f45 1"/>
                <a:gd name="f109" fmla="*/ f89 f46 1"/>
                <a:gd name="f110" fmla="*/ f90 f45 1"/>
                <a:gd name="f111" fmla="*/ f91 f46 1"/>
                <a:gd name="f112" fmla="*/ f92 f45 1"/>
                <a:gd name="f113" fmla="*/ f93 f46 1"/>
                <a:gd name="f114" fmla="*/ f94 f45 1"/>
                <a:gd name="f115" fmla="*/ f95 f46 1"/>
                <a:gd name="f116" fmla="*/ f96 f45 1"/>
                <a:gd name="f117" fmla="*/ f97 f46 1"/>
                <a:gd name="f118" fmla="*/ f87 f45 1"/>
                <a:gd name="f119" fmla="*/ f98 f46 1"/>
                <a:gd name="f120" fmla="*/ f99 f45 1"/>
                <a:gd name="f121" fmla="*/ f100 f46 1"/>
                <a:gd name="f122" fmla="*/ f101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06" y="f107"/>
                </a:cxn>
                <a:cxn ang="f85">
                  <a:pos x="f108" y="f109"/>
                </a:cxn>
                <a:cxn ang="f85">
                  <a:pos x="f110" y="f111"/>
                </a:cxn>
                <a:cxn ang="f85">
                  <a:pos x="f112" y="f113"/>
                </a:cxn>
                <a:cxn ang="f85">
                  <a:pos x="f114" y="f115"/>
                </a:cxn>
                <a:cxn ang="f85">
                  <a:pos x="f116" y="f117"/>
                </a:cxn>
                <a:cxn ang="f85">
                  <a:pos x="f118" y="f119"/>
                </a:cxn>
                <a:cxn ang="f85">
                  <a:pos x="f120" y="f121"/>
                </a:cxn>
                <a:cxn ang="f85">
                  <a:pos x="f106" y="f122"/>
                </a:cxn>
                <a:cxn ang="f85">
                  <a:pos x="f106" y="f107"/>
                </a:cxn>
              </a:cxnLst>
              <a:rect l="f102" t="f105" r="f103" b="f104"/>
              <a:pathLst>
                <a:path w="2724866" h="2724866">
                  <a:moveTo>
                    <a:pt x="f5" y="f7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9"/>
                    <a:pt x="f14" y="f15"/>
                    <a:pt x="f16" y="f17"/>
                  </a:cubicBezTo>
                  <a:cubicBezTo>
                    <a:pt x="f18" y="f17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7" y="f37"/>
                  </a:cubicBezTo>
                  <a:cubicBezTo>
                    <a:pt x="f8" y="f37"/>
                    <a:pt x="f10" y="f38"/>
                    <a:pt x="f39" y="f40"/>
                  </a:cubicBezTo>
                  <a:cubicBezTo>
                    <a:pt x="f41" y="f42"/>
                    <a:pt x="f5" y="f18"/>
                    <a:pt x="f5" y="f43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008C00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747622" tIns="366144" rIns="747622" bIns="2110060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CO" sz="17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2308658" y="4615635"/>
              <a:ext cx="1981724" cy="19817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1720"/>
                <a:gd name="f7" fmla="val 990860"/>
                <a:gd name="f8" fmla="val 728067"/>
                <a:gd name="f9" fmla="val 104395"/>
                <a:gd name="f10" fmla="val 476038"/>
                <a:gd name="f11" fmla="val 290217"/>
                <a:gd name="f12" fmla="val 290216"/>
                <a:gd name="f13" fmla="val 476040"/>
                <a:gd name="f14" fmla="val 104394"/>
                <a:gd name="f15" fmla="val 728069"/>
                <a:gd name="f16" fmla="val 990862"/>
                <a:gd name="f17" fmla="val 1"/>
                <a:gd name="f18" fmla="val 1253655"/>
                <a:gd name="f19" fmla="val 1505684"/>
                <a:gd name="f20" fmla="val 104396"/>
                <a:gd name="f21" fmla="val 1691506"/>
                <a:gd name="f22" fmla="val 290218"/>
                <a:gd name="f23" fmla="val 1877328"/>
                <a:gd name="f24" fmla="val 476041"/>
                <a:gd name="f25" fmla="val 1981722"/>
                <a:gd name="f26" fmla="val 728070"/>
                <a:gd name="f27" fmla="val 1981721"/>
                <a:gd name="f28" fmla="val 990863"/>
                <a:gd name="f29" fmla="val 1253656"/>
                <a:gd name="f30" fmla="val 1877327"/>
                <a:gd name="f31" fmla="val 1505685"/>
                <a:gd name="f32" fmla="val 1691505"/>
                <a:gd name="f33" fmla="val 1691507"/>
                <a:gd name="f34" fmla="val 1505683"/>
                <a:gd name="f35" fmla="val 1877329"/>
                <a:gd name="f36" fmla="val 1253653"/>
                <a:gd name="f37" fmla="val 1981723"/>
                <a:gd name="f38" fmla="val 990861"/>
                <a:gd name="f39" fmla="val 728068"/>
                <a:gd name="f40" fmla="val 476039"/>
                <a:gd name="f41" fmla="val 1253654"/>
                <a:gd name="f42" fmla="+- 0 0 -90"/>
                <a:gd name="f43" fmla="*/ f3 1 1981720"/>
                <a:gd name="f44" fmla="*/ f4 1 1981720"/>
                <a:gd name="f45" fmla="+- f6 0 f5"/>
                <a:gd name="f46" fmla="*/ f42 f0 1"/>
                <a:gd name="f47" fmla="*/ f45 1 1981720"/>
                <a:gd name="f48" fmla="*/ 0 f45 1"/>
                <a:gd name="f49" fmla="*/ 990860 f45 1"/>
                <a:gd name="f50" fmla="*/ 290217 f45 1"/>
                <a:gd name="f51" fmla="*/ 290216 f45 1"/>
                <a:gd name="f52" fmla="*/ 990862 f45 1"/>
                <a:gd name="f53" fmla="*/ 1 f45 1"/>
                <a:gd name="f54" fmla="*/ 1691506 f45 1"/>
                <a:gd name="f55" fmla="*/ 290218 f45 1"/>
                <a:gd name="f56" fmla="*/ 1981721 f45 1"/>
                <a:gd name="f57" fmla="*/ 990863 f45 1"/>
                <a:gd name="f58" fmla="*/ 1691505 f45 1"/>
                <a:gd name="f59" fmla="*/ 1691507 f45 1"/>
                <a:gd name="f60" fmla="*/ 990861 f45 1"/>
                <a:gd name="f61" fmla="*/ 1981723 f45 1"/>
                <a:gd name="f62" fmla="*/ f46 1 f2"/>
                <a:gd name="f63" fmla="*/ f48 1 1981720"/>
                <a:gd name="f64" fmla="*/ f49 1 1981720"/>
                <a:gd name="f65" fmla="*/ f50 1 1981720"/>
                <a:gd name="f66" fmla="*/ f51 1 1981720"/>
                <a:gd name="f67" fmla="*/ f52 1 1981720"/>
                <a:gd name="f68" fmla="*/ f53 1 1981720"/>
                <a:gd name="f69" fmla="*/ f54 1 1981720"/>
                <a:gd name="f70" fmla="*/ f55 1 1981720"/>
                <a:gd name="f71" fmla="*/ f56 1 1981720"/>
                <a:gd name="f72" fmla="*/ f57 1 1981720"/>
                <a:gd name="f73" fmla="*/ f58 1 1981720"/>
                <a:gd name="f74" fmla="*/ f59 1 1981720"/>
                <a:gd name="f75" fmla="*/ f60 1 1981720"/>
                <a:gd name="f76" fmla="*/ f61 1 1981720"/>
                <a:gd name="f77" fmla="*/ f5 1 f47"/>
                <a:gd name="f78" fmla="*/ f6 1 f47"/>
                <a:gd name="f79" fmla="+- f62 0 f1"/>
                <a:gd name="f80" fmla="*/ f63 1 f47"/>
                <a:gd name="f81" fmla="*/ f64 1 f47"/>
                <a:gd name="f82" fmla="*/ f65 1 f47"/>
                <a:gd name="f83" fmla="*/ f66 1 f47"/>
                <a:gd name="f84" fmla="*/ f67 1 f47"/>
                <a:gd name="f85" fmla="*/ f68 1 f47"/>
                <a:gd name="f86" fmla="*/ f69 1 f47"/>
                <a:gd name="f87" fmla="*/ f70 1 f47"/>
                <a:gd name="f88" fmla="*/ f71 1 f47"/>
                <a:gd name="f89" fmla="*/ f72 1 f47"/>
                <a:gd name="f90" fmla="*/ f73 1 f47"/>
                <a:gd name="f91" fmla="*/ f74 1 f47"/>
                <a:gd name="f92" fmla="*/ f75 1 f47"/>
                <a:gd name="f93" fmla="*/ f76 1 f47"/>
                <a:gd name="f94" fmla="*/ f77 f43 1"/>
                <a:gd name="f95" fmla="*/ f78 f43 1"/>
                <a:gd name="f96" fmla="*/ f78 f44 1"/>
                <a:gd name="f97" fmla="*/ f77 f44 1"/>
                <a:gd name="f98" fmla="*/ f80 f43 1"/>
                <a:gd name="f99" fmla="*/ f81 f44 1"/>
                <a:gd name="f100" fmla="*/ f82 f43 1"/>
                <a:gd name="f101" fmla="*/ f83 f44 1"/>
                <a:gd name="f102" fmla="*/ f84 f43 1"/>
                <a:gd name="f103" fmla="*/ f85 f44 1"/>
                <a:gd name="f104" fmla="*/ f86 f43 1"/>
                <a:gd name="f105" fmla="*/ f87 f44 1"/>
                <a:gd name="f106" fmla="*/ f88 f43 1"/>
                <a:gd name="f107" fmla="*/ f89 f44 1"/>
                <a:gd name="f108" fmla="*/ f90 f43 1"/>
                <a:gd name="f109" fmla="*/ f91 f44 1"/>
                <a:gd name="f110" fmla="*/ f92 f43 1"/>
                <a:gd name="f111" fmla="*/ f93 f44 1"/>
                <a:gd name="f112" fmla="*/ f86 f44 1"/>
                <a:gd name="f113" fmla="*/ f85 f43 1"/>
                <a:gd name="f114" fmla="*/ f8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98" y="f99"/>
                </a:cxn>
                <a:cxn ang="f79">
                  <a:pos x="f100" y="f101"/>
                </a:cxn>
                <a:cxn ang="f79">
                  <a:pos x="f102" y="f103"/>
                </a:cxn>
                <a:cxn ang="f79">
                  <a:pos x="f104" y="f105"/>
                </a:cxn>
                <a:cxn ang="f79">
                  <a:pos x="f106" y="f107"/>
                </a:cxn>
                <a:cxn ang="f79">
                  <a:pos x="f108" y="f109"/>
                </a:cxn>
                <a:cxn ang="f79">
                  <a:pos x="f110" y="f111"/>
                </a:cxn>
                <a:cxn ang="f79">
                  <a:pos x="f100" y="f112"/>
                </a:cxn>
                <a:cxn ang="f79">
                  <a:pos x="f113" y="f114"/>
                </a:cxn>
                <a:cxn ang="f79">
                  <a:pos x="f98" y="f99"/>
                </a:cxn>
              </a:cxnLst>
              <a:rect l="f94" t="f97" r="f95" b="f96"/>
              <a:pathLst>
                <a:path w="1981720" h="1981720">
                  <a:moveTo>
                    <a:pt x="f5" y="f7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5"/>
                    <a:pt x="f16" y="f17"/>
                  </a:cubicBezTo>
                  <a:cubicBezTo>
                    <a:pt x="f18" y="f17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11" y="f21"/>
                  </a:cubicBezTo>
                  <a:cubicBezTo>
                    <a:pt x="f9" y="f34"/>
                    <a:pt x="f17" y="f41"/>
                    <a:pt x="f17" y="f16"/>
                  </a:cubicBezTo>
                  <a:cubicBezTo>
                    <a:pt x="f17" y="f38"/>
                    <a:pt x="f5" y="f38"/>
                    <a:pt x="f5" y="f7"/>
                  </a:cubicBezTo>
                  <a:close/>
                </a:path>
              </a:pathLst>
            </a:custGeom>
            <a:solidFill>
              <a:srgbClr val="006400">
                <a:alpha val="94902"/>
              </a:srgbClr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467706" tIns="368622" rIns="467706" bIns="1359475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CO" sz="17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2680234" y="5358777"/>
              <a:ext cx="1238573" cy="12385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8575"/>
                <a:gd name="f7" fmla="val 619288"/>
                <a:gd name="f8" fmla="val 455043"/>
                <a:gd name="f9" fmla="val 65247"/>
                <a:gd name="f10" fmla="val 297524"/>
                <a:gd name="f11" fmla="val 181386"/>
                <a:gd name="f12" fmla="val 181385"/>
                <a:gd name="f13" fmla="val 297525"/>
                <a:gd name="f14" fmla="val 65246"/>
                <a:gd name="f15" fmla="val 455044"/>
                <a:gd name="f16" fmla="val 619289"/>
                <a:gd name="f17" fmla="val 783534"/>
                <a:gd name="f18" fmla="val 941053"/>
                <a:gd name="f19" fmla="val 1057192"/>
                <a:gd name="f20" fmla="val 1173331"/>
                <a:gd name="f21" fmla="val 1238577"/>
                <a:gd name="f22" fmla="val 1057191"/>
                <a:gd name="f23" fmla="val 941052"/>
                <a:gd name="f24" fmla="val 1"/>
                <a:gd name="f25" fmla="val 783533"/>
                <a:gd name="f26" fmla="+- 0 0 -90"/>
                <a:gd name="f27" fmla="*/ f3 1 1238575"/>
                <a:gd name="f28" fmla="*/ f4 1 1238575"/>
                <a:gd name="f29" fmla="+- f6 0 f5"/>
                <a:gd name="f30" fmla="*/ f26 f0 1"/>
                <a:gd name="f31" fmla="*/ f29 1 1238575"/>
                <a:gd name="f32" fmla="*/ 0 f29 1"/>
                <a:gd name="f33" fmla="*/ 619288 f29 1"/>
                <a:gd name="f34" fmla="*/ 181386 f29 1"/>
                <a:gd name="f35" fmla="*/ 181385 f29 1"/>
                <a:gd name="f36" fmla="*/ 619289 f29 1"/>
                <a:gd name="f37" fmla="*/ 1057192 f29 1"/>
                <a:gd name="f38" fmla="*/ 1238577 f29 1"/>
                <a:gd name="f39" fmla="*/ 1057191 f29 1"/>
                <a:gd name="f40" fmla="*/ 1 f29 1"/>
                <a:gd name="f41" fmla="*/ f30 1 f2"/>
                <a:gd name="f42" fmla="*/ f32 1 1238575"/>
                <a:gd name="f43" fmla="*/ f33 1 1238575"/>
                <a:gd name="f44" fmla="*/ f34 1 1238575"/>
                <a:gd name="f45" fmla="*/ f35 1 1238575"/>
                <a:gd name="f46" fmla="*/ f36 1 1238575"/>
                <a:gd name="f47" fmla="*/ f37 1 1238575"/>
                <a:gd name="f48" fmla="*/ f38 1 1238575"/>
                <a:gd name="f49" fmla="*/ f39 1 1238575"/>
                <a:gd name="f50" fmla="*/ f40 1 1238575"/>
                <a:gd name="f51" fmla="*/ f5 1 f31"/>
                <a:gd name="f52" fmla="*/ f6 1 f31"/>
                <a:gd name="f53" fmla="+- f41 0 f1"/>
                <a:gd name="f54" fmla="*/ f42 1 f31"/>
                <a:gd name="f55" fmla="*/ f43 1 f31"/>
                <a:gd name="f56" fmla="*/ f44 1 f31"/>
                <a:gd name="f57" fmla="*/ f45 1 f31"/>
                <a:gd name="f58" fmla="*/ f46 1 f31"/>
                <a:gd name="f59" fmla="*/ f47 1 f31"/>
                <a:gd name="f60" fmla="*/ f48 1 f31"/>
                <a:gd name="f61" fmla="*/ f49 1 f31"/>
                <a:gd name="f62" fmla="*/ f50 1 f31"/>
                <a:gd name="f63" fmla="*/ f51 f27 1"/>
                <a:gd name="f64" fmla="*/ f52 f27 1"/>
                <a:gd name="f65" fmla="*/ f52 f28 1"/>
                <a:gd name="f66" fmla="*/ f51 f28 1"/>
                <a:gd name="f67" fmla="*/ f54 f27 1"/>
                <a:gd name="f68" fmla="*/ f55 f28 1"/>
                <a:gd name="f69" fmla="*/ f56 f27 1"/>
                <a:gd name="f70" fmla="*/ f57 f28 1"/>
                <a:gd name="f71" fmla="*/ f58 f27 1"/>
                <a:gd name="f72" fmla="*/ f54 f28 1"/>
                <a:gd name="f73" fmla="*/ f59 f27 1"/>
                <a:gd name="f74" fmla="*/ f56 f28 1"/>
                <a:gd name="f75" fmla="*/ f60 f27 1"/>
                <a:gd name="f76" fmla="*/ f58 f28 1"/>
                <a:gd name="f77" fmla="*/ f59 f28 1"/>
                <a:gd name="f78" fmla="*/ f60 f28 1"/>
                <a:gd name="f79" fmla="*/ f61 f28 1"/>
                <a:gd name="f80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7" y="f68"/>
                </a:cxn>
                <a:cxn ang="f53">
                  <a:pos x="f69" y="f70"/>
                </a:cxn>
                <a:cxn ang="f53">
                  <a:pos x="f71" y="f72"/>
                </a:cxn>
                <a:cxn ang="f53">
                  <a:pos x="f73" y="f74"/>
                </a:cxn>
                <a:cxn ang="f53">
                  <a:pos x="f75" y="f76"/>
                </a:cxn>
                <a:cxn ang="f53">
                  <a:pos x="f73" y="f77"/>
                </a:cxn>
                <a:cxn ang="f53">
                  <a:pos x="f71" y="f78"/>
                </a:cxn>
                <a:cxn ang="f53">
                  <a:pos x="f69" y="f79"/>
                </a:cxn>
                <a:cxn ang="f53">
                  <a:pos x="f80" y="f68"/>
                </a:cxn>
                <a:cxn ang="f53">
                  <a:pos x="f67" y="f68"/>
                </a:cxn>
              </a:cxnLst>
              <a:rect l="f63" t="f66" r="f64" b="f65"/>
              <a:pathLst>
                <a:path w="1238575" h="1238575">
                  <a:moveTo>
                    <a:pt x="f5" y="f7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5"/>
                    <a:pt x="f16" y="f5"/>
                  </a:cubicBezTo>
                  <a:cubicBezTo>
                    <a:pt x="f17" y="f5"/>
                    <a:pt x="f18" y="f9"/>
                    <a:pt x="f19" y="f11"/>
                  </a:cubicBezTo>
                  <a:cubicBezTo>
                    <a:pt x="f20" y="f13"/>
                    <a:pt x="f21" y="f15"/>
                    <a:pt x="f21" y="f16"/>
                  </a:cubicBezTo>
                  <a:cubicBezTo>
                    <a:pt x="f21" y="f17"/>
                    <a:pt x="f20" y="f18"/>
                    <a:pt x="f19" y="f19"/>
                  </a:cubicBezTo>
                  <a:cubicBezTo>
                    <a:pt x="f18" y="f20"/>
                    <a:pt x="f17" y="f21"/>
                    <a:pt x="f16" y="f21"/>
                  </a:cubicBezTo>
                  <a:cubicBezTo>
                    <a:pt x="f15" y="f21"/>
                    <a:pt x="f13" y="f20"/>
                    <a:pt x="f11" y="f22"/>
                  </a:cubicBezTo>
                  <a:cubicBezTo>
                    <a:pt x="f9" y="f23"/>
                    <a:pt x="f24" y="f25"/>
                    <a:pt x="f24" y="f7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FA0000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330738" tIns="458992" rIns="330738" bIns="458992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CO" sz="21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</p:grpSp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24000" contrast="-60000"/>
          </a:blip>
          <a:srcRect/>
          <a:stretch>
            <a:fillRect/>
          </a:stretch>
        </p:blipFill>
        <p:spPr>
          <a:xfrm>
            <a:off x="0" y="14514"/>
            <a:ext cx="9144000" cy="685800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3" name="4 Rectángulo redondeado"/>
          <p:cNvSpPr/>
          <p:nvPr/>
        </p:nvSpPr>
        <p:spPr>
          <a:xfrm>
            <a:off x="1547667" y="142847"/>
            <a:ext cx="5904655" cy="83787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9900"/>
          </a:solidFill>
          <a:ln w="25402" cap="flat">
            <a:solidFill>
              <a:srgbClr val="FF99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1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MODO OPERATIVO DEL METODO</a:t>
            </a:r>
          </a:p>
        </p:txBody>
      </p:sp>
      <p:sp>
        <p:nvSpPr>
          <p:cNvPr id="4" name="7 Flecha abajo"/>
          <p:cNvSpPr/>
          <p:nvPr/>
        </p:nvSpPr>
        <p:spPr>
          <a:xfrm>
            <a:off x="4355973" y="1052739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5" name="8 Flecha abajo"/>
          <p:cNvSpPr/>
          <p:nvPr/>
        </p:nvSpPr>
        <p:spPr>
          <a:xfrm>
            <a:off x="611559" y="2204865"/>
            <a:ext cx="144018" cy="1296143"/>
          </a:xfrm>
          <a:custGeom>
            <a:avLst>
              <a:gd name="f0" fmla="val 204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6" name="9 Flecha abajo"/>
          <p:cNvSpPr/>
          <p:nvPr/>
        </p:nvSpPr>
        <p:spPr>
          <a:xfrm>
            <a:off x="4355973" y="1700811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7" name="10 Flecha abajo"/>
          <p:cNvSpPr/>
          <p:nvPr/>
        </p:nvSpPr>
        <p:spPr>
          <a:xfrm>
            <a:off x="2843811" y="2204865"/>
            <a:ext cx="143999" cy="360035"/>
          </a:xfrm>
          <a:custGeom>
            <a:avLst>
              <a:gd name="f0" fmla="val 1728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8" name="12 Flecha abajo"/>
          <p:cNvSpPr/>
          <p:nvPr/>
        </p:nvSpPr>
        <p:spPr>
          <a:xfrm>
            <a:off x="6084170" y="2204865"/>
            <a:ext cx="143999" cy="1295997"/>
          </a:xfrm>
          <a:custGeom>
            <a:avLst>
              <a:gd name="f0" fmla="val 204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9" name="16 Marcador de contenido"/>
          <p:cNvSpPr txBox="1">
            <a:spLocks noGrp="1"/>
          </p:cNvSpPr>
          <p:nvPr>
            <p:ph idx="1"/>
          </p:nvPr>
        </p:nvSpPr>
        <p:spPr>
          <a:xfrm>
            <a:off x="3203847" y="1340766"/>
            <a:ext cx="3394719" cy="432044"/>
          </a:xfrm>
        </p:spPr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es-CO" sz="2400" b="1">
                <a:solidFill>
                  <a:srgbClr val="000000"/>
                </a:solidFill>
              </a:rPr>
              <a:t>DIVINO - HUMANO</a:t>
            </a:r>
          </a:p>
        </p:txBody>
      </p:sp>
      <p:cxnSp>
        <p:nvCxnSpPr>
          <p:cNvPr id="10" name="18 Conector recto"/>
          <p:cNvCxnSpPr/>
          <p:nvPr/>
        </p:nvCxnSpPr>
        <p:spPr>
          <a:xfrm flipV="1">
            <a:off x="641643" y="2132856"/>
            <a:ext cx="7962806" cy="21708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38103" dir="5400000" algn="tl">
              <a:srgbClr val="484848">
                <a:alpha val="48000"/>
              </a:srgbClr>
            </a:outerShdw>
          </a:effectLst>
        </p:spPr>
      </p:cxnSp>
      <p:sp>
        <p:nvSpPr>
          <p:cNvPr id="11" name="22 Flecha abajo"/>
          <p:cNvSpPr/>
          <p:nvPr/>
        </p:nvSpPr>
        <p:spPr>
          <a:xfrm>
            <a:off x="8532440" y="2132856"/>
            <a:ext cx="143999" cy="467999"/>
          </a:xfrm>
          <a:custGeom>
            <a:avLst>
              <a:gd name="f0" fmla="val 1827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2" name="24 Rectángulo redondeado"/>
          <p:cNvSpPr/>
          <p:nvPr/>
        </p:nvSpPr>
        <p:spPr>
          <a:xfrm>
            <a:off x="0" y="3573018"/>
            <a:ext cx="1691676" cy="1152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VER</a:t>
            </a:r>
          </a:p>
        </p:txBody>
      </p:sp>
      <p:sp>
        <p:nvSpPr>
          <p:cNvPr id="13" name="26 Rectángulo redondeado"/>
          <p:cNvSpPr/>
          <p:nvPr/>
        </p:nvSpPr>
        <p:spPr>
          <a:xfrm>
            <a:off x="7452323" y="2636910"/>
            <a:ext cx="1691676" cy="1152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8FE0A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EVALUAR</a:t>
            </a:r>
          </a:p>
        </p:txBody>
      </p:sp>
      <p:sp>
        <p:nvSpPr>
          <p:cNvPr id="14" name="27 Rectángulo redondeado"/>
          <p:cNvSpPr/>
          <p:nvPr/>
        </p:nvSpPr>
        <p:spPr>
          <a:xfrm>
            <a:off x="5220071" y="3573018"/>
            <a:ext cx="1872206" cy="1152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E646D3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ACTUAR</a:t>
            </a:r>
          </a:p>
        </p:txBody>
      </p:sp>
      <p:sp>
        <p:nvSpPr>
          <p:cNvPr id="15" name="28 Rectángulo redondeado"/>
          <p:cNvSpPr/>
          <p:nvPr/>
        </p:nvSpPr>
        <p:spPr>
          <a:xfrm>
            <a:off x="1979712" y="2636910"/>
            <a:ext cx="1944215" cy="1152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21FA16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JUZGAR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DISCERNIR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ANALIZAR</a:t>
            </a:r>
          </a:p>
        </p:txBody>
      </p:sp>
      <p:cxnSp>
        <p:nvCxnSpPr>
          <p:cNvPr id="16" name="29 Conector recto"/>
          <p:cNvCxnSpPr/>
          <p:nvPr/>
        </p:nvCxnSpPr>
        <p:spPr>
          <a:xfrm flipV="1">
            <a:off x="683568" y="5589242"/>
            <a:ext cx="7962797" cy="21699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38103" dir="5400000" algn="tl">
              <a:srgbClr val="484848">
                <a:alpha val="48000"/>
              </a:srgbClr>
            </a:outerShdw>
          </a:effectLst>
        </p:spPr>
      </p:cxnSp>
      <p:sp>
        <p:nvSpPr>
          <p:cNvPr id="18" name="32 Flecha abajo"/>
          <p:cNvSpPr/>
          <p:nvPr/>
        </p:nvSpPr>
        <p:spPr>
          <a:xfrm flipV="1">
            <a:off x="611559" y="4725143"/>
            <a:ext cx="144018" cy="863998"/>
          </a:xfrm>
          <a:custGeom>
            <a:avLst>
              <a:gd name="f0" fmla="val 19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9" name="34 Flecha abajo"/>
          <p:cNvSpPr/>
          <p:nvPr/>
        </p:nvSpPr>
        <p:spPr>
          <a:xfrm flipV="1">
            <a:off x="6084170" y="4725143"/>
            <a:ext cx="144018" cy="863998"/>
          </a:xfrm>
          <a:custGeom>
            <a:avLst>
              <a:gd name="f0" fmla="val 19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20" name="35 Flecha abajo"/>
          <p:cNvSpPr/>
          <p:nvPr/>
        </p:nvSpPr>
        <p:spPr>
          <a:xfrm flipV="1">
            <a:off x="2915820" y="3861044"/>
            <a:ext cx="144018" cy="1728097"/>
          </a:xfrm>
          <a:custGeom>
            <a:avLst>
              <a:gd name="f0" fmla="val 207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21" name="36 Flecha abajo"/>
          <p:cNvSpPr/>
          <p:nvPr/>
        </p:nvSpPr>
        <p:spPr>
          <a:xfrm flipV="1">
            <a:off x="8532440" y="3861044"/>
            <a:ext cx="144018" cy="1728097"/>
          </a:xfrm>
          <a:custGeom>
            <a:avLst>
              <a:gd name="f0" fmla="val 207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TpFv_RNFeoqTDcdnOCdk8w_yvwTRKPAGSQ-H1R-IGbUzpHOTuf8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91" y="25484"/>
            <a:ext cx="919112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1 Elipse"/>
          <p:cNvSpPr/>
          <p:nvPr/>
        </p:nvSpPr>
        <p:spPr>
          <a:xfrm>
            <a:off x="2857490" y="357164"/>
            <a:ext cx="3600404" cy="1152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57150" cap="flat">
            <a:solidFill>
              <a:srgbClr val="7D60A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VER</a:t>
            </a:r>
          </a:p>
        </p:txBody>
      </p:sp>
      <p:cxnSp>
        <p:nvCxnSpPr>
          <p:cNvPr id="4" name="4 Conector recto"/>
          <p:cNvCxnSpPr/>
          <p:nvPr/>
        </p:nvCxnSpPr>
        <p:spPr>
          <a:xfrm>
            <a:off x="1357289" y="4786326"/>
            <a:ext cx="6742457" cy="2277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38103" dir="5400000" algn="tl">
              <a:srgbClr val="484848">
                <a:alpha val="48000"/>
              </a:srgbClr>
            </a:outerShdw>
          </a:effectLst>
        </p:spPr>
      </p:cxnSp>
      <p:sp>
        <p:nvSpPr>
          <p:cNvPr id="5" name="7 Flecha abajo"/>
          <p:cNvSpPr/>
          <p:nvPr/>
        </p:nvSpPr>
        <p:spPr>
          <a:xfrm>
            <a:off x="1214414" y="2071673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6" name="8 Flecha abajo"/>
          <p:cNvSpPr/>
          <p:nvPr/>
        </p:nvSpPr>
        <p:spPr>
          <a:xfrm>
            <a:off x="7929585" y="2071673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7" name="9 Elipse"/>
          <p:cNvSpPr/>
          <p:nvPr/>
        </p:nvSpPr>
        <p:spPr>
          <a:xfrm>
            <a:off x="285722" y="2500307"/>
            <a:ext cx="2520278" cy="1728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57150" cap="flat">
            <a:solidFill>
              <a:srgbClr val="7D60A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Signos de los tiempos.</a:t>
            </a:r>
          </a:p>
        </p:txBody>
      </p:sp>
      <p:sp>
        <p:nvSpPr>
          <p:cNvPr id="8" name="11 Elipse"/>
          <p:cNvSpPr/>
          <p:nvPr/>
        </p:nvSpPr>
        <p:spPr>
          <a:xfrm>
            <a:off x="6357951" y="2500307"/>
            <a:ext cx="2520278" cy="1728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57150" cap="flat">
            <a:solidFill>
              <a:srgbClr val="7D60A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Diagnóstico.</a:t>
            </a:r>
          </a:p>
        </p:txBody>
      </p:sp>
      <p:cxnSp>
        <p:nvCxnSpPr>
          <p:cNvPr id="9" name="12 Conector recto"/>
          <p:cNvCxnSpPr>
            <a:endCxn id="6" idx="0"/>
          </p:cNvCxnSpPr>
          <p:nvPr/>
        </p:nvCxnSpPr>
        <p:spPr>
          <a:xfrm flipV="1">
            <a:off x="1331640" y="2071673"/>
            <a:ext cx="6723949" cy="14302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38103" dir="5400000" algn="tl">
              <a:srgbClr val="484848">
                <a:alpha val="48000"/>
              </a:srgbClr>
            </a:outerShdw>
          </a:effectLst>
        </p:spPr>
      </p:cxnSp>
      <p:sp>
        <p:nvSpPr>
          <p:cNvPr id="10" name="13 Flecha abajo"/>
          <p:cNvSpPr/>
          <p:nvPr/>
        </p:nvSpPr>
        <p:spPr>
          <a:xfrm>
            <a:off x="1214414" y="4500567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1" name="14 Flecha abajo"/>
          <p:cNvSpPr/>
          <p:nvPr/>
        </p:nvSpPr>
        <p:spPr>
          <a:xfrm>
            <a:off x="7929585" y="4500567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3" name="16 Flecha abajo"/>
          <p:cNvSpPr/>
          <p:nvPr/>
        </p:nvSpPr>
        <p:spPr>
          <a:xfrm>
            <a:off x="4644009" y="1632222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1.gstatic.com/images?q=tbn:ANd9GcQt8w_Srq25PtXDo0MGOX0l2fCQbg7Q67BM0l8rfzg1jknDqgvw_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1 Rectángulo redondeado"/>
          <p:cNvSpPr/>
          <p:nvPr/>
        </p:nvSpPr>
        <p:spPr>
          <a:xfrm>
            <a:off x="2987820" y="188640"/>
            <a:ext cx="3168350" cy="9361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770000"/>
              </a:gs>
              <a:gs pos="100000">
                <a:srgbClr val="AD0000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sng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JUZGAR</a:t>
            </a:r>
          </a:p>
        </p:txBody>
      </p:sp>
      <p:sp>
        <p:nvSpPr>
          <p:cNvPr id="4" name="2 Flecha abajo"/>
          <p:cNvSpPr/>
          <p:nvPr/>
        </p:nvSpPr>
        <p:spPr>
          <a:xfrm>
            <a:off x="1187622" y="1556793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5" name="3 Flecha abajo"/>
          <p:cNvSpPr/>
          <p:nvPr/>
        </p:nvSpPr>
        <p:spPr>
          <a:xfrm>
            <a:off x="7858152" y="1500173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cxnSp>
        <p:nvCxnSpPr>
          <p:cNvPr id="6" name="4 Conector recto"/>
          <p:cNvCxnSpPr/>
          <p:nvPr/>
        </p:nvCxnSpPr>
        <p:spPr>
          <a:xfrm flipV="1">
            <a:off x="1259631" y="1484784"/>
            <a:ext cx="6840764" cy="21708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38103" dir="5400000" algn="tl">
              <a:srgbClr val="484848">
                <a:alpha val="48000"/>
              </a:srgbClr>
            </a:outerShdw>
          </a:effectLst>
        </p:spPr>
      </p:cxnSp>
      <p:sp>
        <p:nvSpPr>
          <p:cNvPr id="7" name="5 Flecha abajo"/>
          <p:cNvSpPr/>
          <p:nvPr/>
        </p:nvSpPr>
        <p:spPr>
          <a:xfrm>
            <a:off x="4499991" y="1196748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8" name="6 Flecha abajo"/>
          <p:cNvSpPr/>
          <p:nvPr/>
        </p:nvSpPr>
        <p:spPr>
          <a:xfrm>
            <a:off x="4500557" y="1571615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9" name="7 Rectángulo redondeado"/>
          <p:cNvSpPr/>
          <p:nvPr/>
        </p:nvSpPr>
        <p:spPr>
          <a:xfrm>
            <a:off x="395532" y="1916829"/>
            <a:ext cx="2376004" cy="8640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770000"/>
              </a:gs>
              <a:gs pos="100000">
                <a:srgbClr val="AD0000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Cómo se ilumina desde la fe esta realidad?</a:t>
            </a:r>
          </a:p>
        </p:txBody>
      </p:sp>
      <p:sp>
        <p:nvSpPr>
          <p:cNvPr id="10" name="8 Rectángulo redondeado"/>
          <p:cNvSpPr/>
          <p:nvPr/>
        </p:nvSpPr>
        <p:spPr>
          <a:xfrm>
            <a:off x="6444206" y="1916829"/>
            <a:ext cx="2376260" cy="8640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770000"/>
              </a:gs>
              <a:gs pos="100000">
                <a:srgbClr val="AD0000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Que dice  la doctrina y el magisterio de la Iglesia?</a:t>
            </a:r>
          </a:p>
        </p:txBody>
      </p:sp>
      <p:sp>
        <p:nvSpPr>
          <p:cNvPr id="11" name="9 Rectángulo redondeado"/>
          <p:cNvSpPr/>
          <p:nvPr/>
        </p:nvSpPr>
        <p:spPr>
          <a:xfrm>
            <a:off x="3563892" y="1916829"/>
            <a:ext cx="2016224" cy="8640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770000"/>
              </a:gs>
              <a:gs pos="100000">
                <a:srgbClr val="AD0000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Que tiene la Iglesia Diocesana para decir?</a:t>
            </a:r>
          </a:p>
        </p:txBody>
      </p:sp>
      <p:sp>
        <p:nvSpPr>
          <p:cNvPr id="12" name="10 Rectángulo redondeado"/>
          <p:cNvSpPr/>
          <p:nvPr/>
        </p:nvSpPr>
        <p:spPr>
          <a:xfrm>
            <a:off x="3059829" y="3212973"/>
            <a:ext cx="3168350" cy="9361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770000"/>
              </a:gs>
              <a:gs pos="100000">
                <a:srgbClr val="AD0000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sng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ANALIZAR Y DISCERNIR</a:t>
            </a:r>
          </a:p>
        </p:txBody>
      </p:sp>
      <p:sp>
        <p:nvSpPr>
          <p:cNvPr id="13" name="11 Flecha abajo"/>
          <p:cNvSpPr/>
          <p:nvPr/>
        </p:nvSpPr>
        <p:spPr>
          <a:xfrm>
            <a:off x="1259631" y="4653134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4" name="12 Flecha abajo"/>
          <p:cNvSpPr/>
          <p:nvPr/>
        </p:nvSpPr>
        <p:spPr>
          <a:xfrm>
            <a:off x="8100395" y="4653134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cxnSp>
        <p:nvCxnSpPr>
          <p:cNvPr id="15" name="13 Conector recto"/>
          <p:cNvCxnSpPr>
            <a:stCxn id="13" idx="0"/>
            <a:endCxn id="14" idx="0"/>
          </p:cNvCxnSpPr>
          <p:nvPr/>
        </p:nvCxnSpPr>
        <p:spPr>
          <a:xfrm>
            <a:off x="1385631" y="4653134"/>
            <a:ext cx="6840764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38103" dir="5400000" algn="tl">
              <a:srgbClr val="484848">
                <a:alpha val="48000"/>
              </a:srgbClr>
            </a:outerShdw>
          </a:effectLst>
        </p:spPr>
      </p:cxnSp>
      <p:sp>
        <p:nvSpPr>
          <p:cNvPr id="16" name="14 Flecha abajo"/>
          <p:cNvSpPr/>
          <p:nvPr/>
        </p:nvSpPr>
        <p:spPr>
          <a:xfrm>
            <a:off x="4499991" y="4221089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7" name="30 Rectángulo redondeado"/>
          <p:cNvSpPr/>
          <p:nvPr/>
        </p:nvSpPr>
        <p:spPr>
          <a:xfrm>
            <a:off x="285722" y="5000634"/>
            <a:ext cx="2159995" cy="12959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770000"/>
              </a:gs>
              <a:gs pos="100000">
                <a:srgbClr val="AD0000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Por  qué se presenta esta situación?</a:t>
            </a:r>
          </a:p>
        </p:txBody>
      </p:sp>
      <p:sp>
        <p:nvSpPr>
          <p:cNvPr id="18" name="31 Rectángulo redondeado"/>
          <p:cNvSpPr/>
          <p:nvPr/>
        </p:nvSpPr>
        <p:spPr>
          <a:xfrm>
            <a:off x="6804251" y="5013179"/>
            <a:ext cx="2160242" cy="129614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770000"/>
              </a:gs>
              <a:gs pos="100000">
                <a:srgbClr val="AD0000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Cuál es nuestra responsabilidad frente a esta situación?</a:t>
            </a:r>
          </a:p>
        </p:txBody>
      </p:sp>
      <p:sp>
        <p:nvSpPr>
          <p:cNvPr id="19" name="32 Flecha abajo"/>
          <p:cNvSpPr/>
          <p:nvPr/>
        </p:nvSpPr>
        <p:spPr>
          <a:xfrm>
            <a:off x="4499991" y="2852937"/>
            <a:ext cx="251999" cy="288036"/>
          </a:xfrm>
          <a:custGeom>
            <a:avLst>
              <a:gd name="f0" fmla="val 12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Sp9vG5PgCyccKirfoTVHPcPt6IZdVyDlLC91oyJZNwRPY_OpJF2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44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1 Elipse"/>
          <p:cNvSpPr/>
          <p:nvPr/>
        </p:nvSpPr>
        <p:spPr>
          <a:xfrm>
            <a:off x="3143240" y="1285856"/>
            <a:ext cx="2808314" cy="129614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57150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ACTUAR</a:t>
            </a:r>
          </a:p>
        </p:txBody>
      </p:sp>
      <p:sp>
        <p:nvSpPr>
          <p:cNvPr id="4" name="2 Elipse"/>
          <p:cNvSpPr/>
          <p:nvPr/>
        </p:nvSpPr>
        <p:spPr>
          <a:xfrm>
            <a:off x="285722" y="428606"/>
            <a:ext cx="2304260" cy="18001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57150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Que vamos hacer  aquí, ahora  y para  el futuro</a:t>
            </a:r>
          </a:p>
        </p:txBody>
      </p:sp>
      <p:sp>
        <p:nvSpPr>
          <p:cNvPr id="5" name="3 Elipse"/>
          <p:cNvSpPr/>
          <p:nvPr/>
        </p:nvSpPr>
        <p:spPr>
          <a:xfrm>
            <a:off x="3428990" y="3071807"/>
            <a:ext cx="2304004" cy="17999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57150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Es el motor que nos asegura un futuro</a:t>
            </a:r>
          </a:p>
        </p:txBody>
      </p:sp>
      <p:sp>
        <p:nvSpPr>
          <p:cNvPr id="6" name="4 Elipse"/>
          <p:cNvSpPr/>
          <p:nvPr/>
        </p:nvSpPr>
        <p:spPr>
          <a:xfrm>
            <a:off x="6588224" y="332658"/>
            <a:ext cx="2304004" cy="17999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57150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Es respuesta a la crisis</a:t>
            </a:r>
          </a:p>
        </p:txBody>
      </p:sp>
      <p:sp>
        <p:nvSpPr>
          <p:cNvPr id="8" name="9 Flecha abajo"/>
          <p:cNvSpPr/>
          <p:nvPr/>
        </p:nvSpPr>
        <p:spPr>
          <a:xfrm rot="7208714">
            <a:off x="2637090" y="1422831"/>
            <a:ext cx="357192" cy="357192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9" name="10 Flecha derecha"/>
          <p:cNvSpPr/>
          <p:nvPr/>
        </p:nvSpPr>
        <p:spPr>
          <a:xfrm rot="20175173">
            <a:off x="6129178" y="1414099"/>
            <a:ext cx="357192" cy="357192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0" name="12 Flecha abajo"/>
          <p:cNvSpPr/>
          <p:nvPr/>
        </p:nvSpPr>
        <p:spPr>
          <a:xfrm>
            <a:off x="4393408" y="2714615"/>
            <a:ext cx="357192" cy="28575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TQC5KqXt1r_CnIdOCtMGB7zhBeozusEbrBbLVGoH0rlsmk1tPy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</p:pic>
      <p:sp>
        <p:nvSpPr>
          <p:cNvPr id="3" name="1 Rectángulo redondeado"/>
          <p:cNvSpPr/>
          <p:nvPr/>
        </p:nvSpPr>
        <p:spPr>
          <a:xfrm>
            <a:off x="3203847" y="620685"/>
            <a:ext cx="3024332" cy="129614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38103" cap="flat">
            <a:solidFill>
              <a:srgbClr val="7D60A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0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EVALUAR</a:t>
            </a:r>
          </a:p>
        </p:txBody>
      </p:sp>
      <p:sp>
        <p:nvSpPr>
          <p:cNvPr id="4" name="2 Rectángulo redondeado"/>
          <p:cNvSpPr/>
          <p:nvPr/>
        </p:nvSpPr>
        <p:spPr>
          <a:xfrm>
            <a:off x="785789" y="2357432"/>
            <a:ext cx="2016224" cy="12239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38103" cap="flat">
            <a:solidFill>
              <a:srgbClr val="7D60A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Investigación para alejar la incertidumbre .  </a:t>
            </a:r>
          </a:p>
        </p:txBody>
      </p:sp>
      <p:sp>
        <p:nvSpPr>
          <p:cNvPr id="5" name="3 Rectángulo redondeado"/>
          <p:cNvSpPr/>
          <p:nvPr/>
        </p:nvSpPr>
        <p:spPr>
          <a:xfrm>
            <a:off x="6660233" y="2348883"/>
            <a:ext cx="2016224" cy="122299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38103" cap="flat">
            <a:solidFill>
              <a:srgbClr val="7D60A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Medir efectos con relación a las metas establecidas</a:t>
            </a:r>
          </a:p>
        </p:txBody>
      </p:sp>
      <p:sp>
        <p:nvSpPr>
          <p:cNvPr id="6" name="4 Rectángulo redondeado"/>
          <p:cNvSpPr/>
          <p:nvPr/>
        </p:nvSpPr>
        <p:spPr>
          <a:xfrm>
            <a:off x="3714740" y="3143250"/>
            <a:ext cx="2016224" cy="12239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38103" cap="flat">
            <a:solidFill>
              <a:srgbClr val="7D60A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Recogida y uso de la información.</a:t>
            </a:r>
          </a:p>
        </p:txBody>
      </p:sp>
      <p:sp>
        <p:nvSpPr>
          <p:cNvPr id="8" name="6 Flecha abajo"/>
          <p:cNvSpPr/>
          <p:nvPr/>
        </p:nvSpPr>
        <p:spPr>
          <a:xfrm rot="3094591">
            <a:off x="2151554" y="1399283"/>
            <a:ext cx="539998" cy="647212"/>
          </a:xfrm>
          <a:custGeom>
            <a:avLst>
              <a:gd name="f0" fmla="val 1258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8FE0A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9" name="7 Flecha abajo"/>
          <p:cNvSpPr/>
          <p:nvPr/>
        </p:nvSpPr>
        <p:spPr>
          <a:xfrm>
            <a:off x="4500557" y="2143115"/>
            <a:ext cx="539998" cy="714384"/>
          </a:xfrm>
          <a:custGeom>
            <a:avLst>
              <a:gd name="f0" fmla="val 1343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8FE0A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0" name="8 Flecha derecha"/>
          <p:cNvSpPr/>
          <p:nvPr/>
        </p:nvSpPr>
        <p:spPr>
          <a:xfrm rot="2252274">
            <a:off x="6718105" y="1391116"/>
            <a:ext cx="539998" cy="5723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8FE0A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0.gstatic.com/images?q=tbn:ANd9GcRYbolIQVQAPE75nAVqkBxN7rKGgdGK7D44liWswTATOa6iohw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777" y="0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5 Título"/>
          <p:cNvSpPr txBox="1"/>
          <p:nvPr/>
        </p:nvSpPr>
        <p:spPr>
          <a:xfrm>
            <a:off x="395532" y="0"/>
            <a:ext cx="8435275" cy="980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1" u="sng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  <a:t>CONSEJO DE PASTORAL DIOCESANO</a:t>
            </a:r>
            <a:br>
              <a:rPr lang="es-CO" sz="2400" b="1" i="1" u="sng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</a:br>
            <a:r>
              <a:rPr lang="es-CO" sz="2400" b="1" i="1" u="none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  <a:t>DELEGADOS DE LAS DIVERSAS PASTORALES</a:t>
            </a:r>
          </a:p>
        </p:txBody>
      </p:sp>
      <p:sp>
        <p:nvSpPr>
          <p:cNvPr id="4" name="3 Elipse"/>
          <p:cNvSpPr/>
          <p:nvPr/>
        </p:nvSpPr>
        <p:spPr>
          <a:xfrm>
            <a:off x="1455945" y="3171189"/>
            <a:ext cx="2592287" cy="1234842"/>
          </a:xfrm>
          <a:prstGeom prst="rect">
            <a:avLst/>
          </a:prstGeom>
          <a:solidFill>
            <a:srgbClr val="FFFF00"/>
          </a:solidFill>
          <a:ln w="38103" cap="flat">
            <a:solidFill>
              <a:srgbClr val="00000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3200" b="1" i="0" u="sng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S.I.N.E</a:t>
            </a:r>
          </a:p>
        </p:txBody>
      </p:sp>
      <p:sp>
        <p:nvSpPr>
          <p:cNvPr id="5" name="4 Elipse"/>
          <p:cNvSpPr/>
          <p:nvPr/>
        </p:nvSpPr>
        <p:spPr>
          <a:xfrm>
            <a:off x="4906827" y="980730"/>
            <a:ext cx="2232251" cy="11433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b="1" dirty="0">
                <a:solidFill>
                  <a:srgbClr val="000000"/>
                </a:solidFill>
                <a:latin typeface="Constantia"/>
              </a:rPr>
              <a:t>Encuentro con Cristo vivo y resucitado</a:t>
            </a:r>
            <a:endParaRPr lang="es-CO" sz="1800" b="0" i="0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4907083" y="3352775"/>
            <a:ext cx="2231995" cy="966270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b="1" dirty="0">
                <a:solidFill>
                  <a:srgbClr val="000000"/>
                </a:solidFill>
                <a:latin typeface="Constantia"/>
              </a:rPr>
              <a:t>Discipulado</a:t>
            </a:r>
            <a:endParaRPr lang="es-CO" sz="1800" b="0" i="0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7" name="7 Elipse"/>
          <p:cNvSpPr/>
          <p:nvPr/>
        </p:nvSpPr>
        <p:spPr>
          <a:xfrm>
            <a:off x="4907083" y="2342745"/>
            <a:ext cx="2231995" cy="791402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b="1" dirty="0">
                <a:solidFill>
                  <a:srgbClr val="000000"/>
                </a:solidFill>
                <a:latin typeface="Constantia"/>
              </a:rPr>
              <a:t>Conversión</a:t>
            </a:r>
            <a:endParaRPr lang="es-CO" sz="1800" b="1" i="0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23" name="5 Elipse"/>
          <p:cNvSpPr/>
          <p:nvPr/>
        </p:nvSpPr>
        <p:spPr>
          <a:xfrm>
            <a:off x="4906827" y="5746372"/>
            <a:ext cx="2231995" cy="850119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b="1" kern="0" dirty="0">
                <a:solidFill>
                  <a:srgbClr val="000000"/>
                </a:solidFill>
                <a:latin typeface="Constantia"/>
              </a:rPr>
              <a:t>Misión y ministerios</a:t>
            </a:r>
            <a:endParaRPr lang="es-CO" sz="1800" b="0" i="0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24" name="5 Elipse"/>
          <p:cNvSpPr/>
          <p:nvPr/>
        </p:nvSpPr>
        <p:spPr>
          <a:xfrm>
            <a:off x="4906827" y="4537673"/>
            <a:ext cx="2231995" cy="990071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b="1" kern="0" dirty="0">
                <a:solidFill>
                  <a:srgbClr val="000000"/>
                </a:solidFill>
                <a:latin typeface="Constantia"/>
              </a:rPr>
              <a:t>Comunión y comunidad</a:t>
            </a:r>
            <a:endParaRPr lang="es-CO" sz="1800" b="0" i="0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26" name="Abrir llave 25"/>
          <p:cNvSpPr/>
          <p:nvPr/>
        </p:nvSpPr>
        <p:spPr>
          <a:xfrm>
            <a:off x="4281715" y="980730"/>
            <a:ext cx="391885" cy="5615761"/>
          </a:xfrm>
          <a:prstGeom prst="leftBrace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0.gstatic.com/images?q=tbn:ANd9GcRYbolIQVQAPE75nAVqkBxN7rKGgdGK7D44liWswTATOa6iohw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1459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5 Título"/>
          <p:cNvSpPr txBox="1"/>
          <p:nvPr/>
        </p:nvSpPr>
        <p:spPr>
          <a:xfrm>
            <a:off x="395532" y="0"/>
            <a:ext cx="8435275" cy="980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1" u="sng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  <a:t>CONSEJO DE PASTORAL DIOCESANO</a:t>
            </a:r>
            <a:br>
              <a:rPr lang="es-CO" sz="2400" b="1" i="1" u="sng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</a:br>
            <a:r>
              <a:rPr lang="es-CO" sz="2400" b="1" i="1" u="none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  <a:t>DELEGADOS DE LAS DIVERSAS PASTORALES</a:t>
            </a:r>
          </a:p>
        </p:txBody>
      </p:sp>
      <p:sp>
        <p:nvSpPr>
          <p:cNvPr id="4" name="3 Elipse"/>
          <p:cNvSpPr/>
          <p:nvPr/>
        </p:nvSpPr>
        <p:spPr>
          <a:xfrm>
            <a:off x="3319582" y="3132213"/>
            <a:ext cx="2592287" cy="12348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38103" cap="flat">
            <a:solidFill>
              <a:srgbClr val="00000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PASTORALES PRIORITARIAS</a:t>
            </a:r>
          </a:p>
        </p:txBody>
      </p:sp>
      <p:sp>
        <p:nvSpPr>
          <p:cNvPr id="5" name="4 Elipse"/>
          <p:cNvSpPr/>
          <p:nvPr/>
        </p:nvSpPr>
        <p:spPr>
          <a:xfrm>
            <a:off x="395532" y="1684376"/>
            <a:ext cx="2232251" cy="16559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28575" cap="flat">
            <a:solidFill>
              <a:srgbClr val="00000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Pastoral Familiar</a:t>
            </a:r>
            <a:r>
              <a: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:</a:t>
            </a:r>
          </a:p>
        </p:txBody>
      </p:sp>
      <p:sp>
        <p:nvSpPr>
          <p:cNvPr id="6" name="5 Elipse"/>
          <p:cNvSpPr/>
          <p:nvPr/>
        </p:nvSpPr>
        <p:spPr>
          <a:xfrm>
            <a:off x="6368354" y="1771836"/>
            <a:ext cx="2231995" cy="165543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28575" cap="flat">
            <a:solidFill>
              <a:srgbClr val="00000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Pastoral  de Infancia </a:t>
            </a:r>
            <a:r>
              <a:rPr lang="es-CO" sz="1800" b="1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 </a:t>
            </a:r>
            <a:r>
              <a: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 </a:t>
            </a:r>
            <a:endParaRPr lang="es-CO" sz="1800" b="0" i="0" u="sng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0" name="11 Flecha derecha"/>
          <p:cNvSpPr/>
          <p:nvPr/>
        </p:nvSpPr>
        <p:spPr>
          <a:xfrm rot="12169864">
            <a:off x="2655272" y="3161777"/>
            <a:ext cx="428396" cy="357192"/>
          </a:xfrm>
          <a:custGeom>
            <a:avLst>
              <a:gd name="f0" fmla="val 1259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1" name="13 Flecha izquierda"/>
          <p:cNvSpPr/>
          <p:nvPr/>
        </p:nvSpPr>
        <p:spPr>
          <a:xfrm rot="16200000">
            <a:off x="4407993" y="4455281"/>
            <a:ext cx="410350" cy="387742"/>
          </a:xfrm>
          <a:custGeom>
            <a:avLst>
              <a:gd name="f0" fmla="val 898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*/ f19 f20 1"/>
              <a:gd name="f28" fmla="*/ 21600 f21 1"/>
              <a:gd name="f29" fmla="*/ 0 f21 1"/>
              <a:gd name="f30" fmla="*/ f20 f13 1"/>
              <a:gd name="f31" fmla="*/ f19 f12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3 1"/>
              <a:gd name="f38" fmla="+- f19 0 f34"/>
              <a:gd name="f39" fmla="*/ f36 f12 1"/>
              <a:gd name="f40" fmla="*/ f35 f13 1"/>
              <a:gd name="f41" fmla="*/ f36 f13 1"/>
              <a:gd name="f42" fmla="*/ f38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42" t="f30" r="f39" b="f37"/>
            <a:pathLst>
              <a:path w="21600" h="21600">
                <a:moveTo>
                  <a:pt x="f8" y="f20"/>
                </a:moveTo>
                <a:lnTo>
                  <a:pt x="f19" y="f20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6"/>
                </a:lnTo>
                <a:lnTo>
                  <a:pt x="f8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2" name="14 Flecha derecha"/>
          <p:cNvSpPr/>
          <p:nvPr/>
        </p:nvSpPr>
        <p:spPr>
          <a:xfrm rot="19608976">
            <a:off x="6020894" y="3161776"/>
            <a:ext cx="428396" cy="357192"/>
          </a:xfrm>
          <a:custGeom>
            <a:avLst>
              <a:gd name="f0" fmla="val 1259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5" name="4 Elipse"/>
          <p:cNvSpPr/>
          <p:nvPr/>
        </p:nvSpPr>
        <p:spPr>
          <a:xfrm>
            <a:off x="3497042" y="5012436"/>
            <a:ext cx="2232251" cy="16559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28575" cap="flat">
            <a:solidFill>
              <a:srgbClr val="00000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Pastoral Juvenil</a:t>
            </a:r>
            <a:endParaRPr lang="es-CO" sz="1800" b="0" i="0" u="none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353737303"/>
      </p:ext>
    </p:extLst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0.gstatic.com/images?q=tbn:ANd9GcRYbolIQVQAPE75nAVqkBxN7rKGgdGK7D44liWswTATOa6iohw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41" y="0"/>
            <a:ext cx="6313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45225"/>
      </p:ext>
    </p:extLst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RFPfMmmbLTbxFtdUgRWPaxne70E5YZzbqyXlTMwYfgZCCOZIlNh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7386"/>
            <a:ext cx="9144000" cy="68690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5 Título"/>
          <p:cNvSpPr txBox="1">
            <a:spLocks noGrp="1"/>
          </p:cNvSpPr>
          <p:nvPr>
            <p:ph type="title"/>
          </p:nvPr>
        </p:nvSpPr>
        <p:spPr>
          <a:xfrm>
            <a:off x="395532" y="0"/>
            <a:ext cx="8435275" cy="1412775"/>
          </a:xfrm>
        </p:spPr>
        <p:txBody>
          <a:bodyPr anchorCtr="1"/>
          <a:lstStyle/>
          <a:p>
            <a:pPr lvl="0" algn="ctr"/>
            <a:r>
              <a:rPr lang="es-CO" sz="2800" i="1" u="sng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</a:rPr>
              <a:t>CONSEJO DE PASTORAL DIOCESANO</a:t>
            </a:r>
            <a:br>
              <a:rPr lang="es-CO" sz="2800" i="1" u="sng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</a:rPr>
            </a:br>
            <a:br>
              <a:rPr lang="es-CO" sz="2800" i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</a:rPr>
            </a:br>
            <a:r>
              <a:rPr lang="es-CO" sz="2800" i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</a:rPr>
              <a:t>DELEGADOS DE LAS DIVERSAS PASTORALES</a:t>
            </a:r>
          </a:p>
        </p:txBody>
      </p:sp>
      <p:cxnSp>
        <p:nvCxnSpPr>
          <p:cNvPr id="4" name="7 Conector recto de flecha"/>
          <p:cNvCxnSpPr/>
          <p:nvPr/>
        </p:nvCxnSpPr>
        <p:spPr>
          <a:xfrm rot="5400013">
            <a:off x="4500786" y="835916"/>
            <a:ext cx="288036" cy="1591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miter/>
            <a:tailEnd type="arrow"/>
          </a:ln>
        </p:spPr>
      </p:cxnSp>
      <p:sp>
        <p:nvSpPr>
          <p:cNvPr id="5" name="8 Elipse"/>
          <p:cNvSpPr/>
          <p:nvPr/>
        </p:nvSpPr>
        <p:spPr>
          <a:xfrm>
            <a:off x="3347865" y="2564901"/>
            <a:ext cx="2592287" cy="1728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57150" cap="flat">
            <a:solidFill>
              <a:srgbClr val="46AAC5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AREA DE MINISTERIOS JERARQUICOS</a:t>
            </a:r>
          </a:p>
        </p:txBody>
      </p:sp>
      <p:sp>
        <p:nvSpPr>
          <p:cNvPr id="6" name="9 Elipse"/>
          <p:cNvSpPr/>
          <p:nvPr/>
        </p:nvSpPr>
        <p:spPr>
          <a:xfrm>
            <a:off x="467541" y="1556793"/>
            <a:ext cx="2232251" cy="14401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00B0F0"/>
          </a:solidFill>
          <a:ln w="25402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Sacerdotal</a:t>
            </a:r>
            <a:r>
              <a:rPr lang="es-CO" sz="1800" b="1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7" name="11 Elipse"/>
          <p:cNvSpPr/>
          <p:nvPr/>
        </p:nvSpPr>
        <p:spPr>
          <a:xfrm>
            <a:off x="6588224" y="1556793"/>
            <a:ext cx="2232251" cy="14401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00B0F0"/>
          </a:solidFill>
          <a:ln w="25402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Vida Religiosa: </a:t>
            </a: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 </a:t>
            </a:r>
            <a:endParaRPr lang="es-CO" sz="1800" b="0" i="0" u="sng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8" name="12 Elipse"/>
          <p:cNvSpPr/>
          <p:nvPr/>
        </p:nvSpPr>
        <p:spPr>
          <a:xfrm>
            <a:off x="6444206" y="4221089"/>
            <a:ext cx="2232251" cy="14401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00B0F0"/>
          </a:solidFill>
          <a:ln w="25402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Diaconado Permanente: </a:t>
            </a:r>
            <a:endParaRPr lang="es-CO" sz="1800" b="0" i="0" u="sng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9" name="13 Elipse"/>
          <p:cNvSpPr/>
          <p:nvPr/>
        </p:nvSpPr>
        <p:spPr>
          <a:xfrm>
            <a:off x="539550" y="4149080"/>
            <a:ext cx="2232251" cy="14401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00B0F0"/>
          </a:solidFill>
          <a:ln w="25402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Vocacional: </a:t>
            </a: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0" name="15 Flecha derecha"/>
          <p:cNvSpPr/>
          <p:nvPr/>
        </p:nvSpPr>
        <p:spPr>
          <a:xfrm rot="12949648">
            <a:off x="2908170" y="2490963"/>
            <a:ext cx="428396" cy="357192"/>
          </a:xfrm>
          <a:custGeom>
            <a:avLst>
              <a:gd name="f0" fmla="val 1259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8FE0A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1" name="16 Flecha derecha"/>
          <p:cNvSpPr/>
          <p:nvPr/>
        </p:nvSpPr>
        <p:spPr>
          <a:xfrm rot="1740600">
            <a:off x="6203180" y="3724836"/>
            <a:ext cx="428396" cy="356396"/>
          </a:xfrm>
          <a:custGeom>
            <a:avLst>
              <a:gd name="f0" fmla="val 126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8FE0A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2" name="17 Flecha izquierda"/>
          <p:cNvSpPr/>
          <p:nvPr/>
        </p:nvSpPr>
        <p:spPr>
          <a:xfrm rot="19544519">
            <a:off x="2849206" y="4018733"/>
            <a:ext cx="428396" cy="356396"/>
          </a:xfrm>
          <a:custGeom>
            <a:avLst>
              <a:gd name="f0" fmla="val 898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*/ f19 f20 1"/>
              <a:gd name="f28" fmla="*/ 21600 f21 1"/>
              <a:gd name="f29" fmla="*/ 0 f21 1"/>
              <a:gd name="f30" fmla="*/ f20 f13 1"/>
              <a:gd name="f31" fmla="*/ f19 f12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3 1"/>
              <a:gd name="f38" fmla="+- f19 0 f34"/>
              <a:gd name="f39" fmla="*/ f36 f12 1"/>
              <a:gd name="f40" fmla="*/ f35 f13 1"/>
              <a:gd name="f41" fmla="*/ f36 f13 1"/>
              <a:gd name="f42" fmla="*/ f38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42" t="f30" r="f39" b="f37"/>
            <a:pathLst>
              <a:path w="21600" h="21600">
                <a:moveTo>
                  <a:pt x="f8" y="f20"/>
                </a:moveTo>
                <a:lnTo>
                  <a:pt x="f19" y="f20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6"/>
                </a:lnTo>
                <a:lnTo>
                  <a:pt x="f8" y="f26"/>
                </a:lnTo>
                <a:close/>
              </a:path>
            </a:pathLst>
          </a:custGeom>
          <a:solidFill>
            <a:srgbClr val="F8FE0A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3" name="18 Flecha derecha"/>
          <p:cNvSpPr/>
          <p:nvPr/>
        </p:nvSpPr>
        <p:spPr>
          <a:xfrm rot="19608976">
            <a:off x="5920706" y="2549447"/>
            <a:ext cx="428396" cy="357192"/>
          </a:xfrm>
          <a:custGeom>
            <a:avLst>
              <a:gd name="f0" fmla="val 1259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8FE0A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ANd9GcTNjbWwJKjURfk_Wjenaku9FqtUmG9kabcBTqLLWNcgacvrGrx-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7710"/>
            <a:ext cx="9144000" cy="68758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5 Título"/>
          <p:cNvSpPr txBox="1"/>
          <p:nvPr/>
        </p:nvSpPr>
        <p:spPr>
          <a:xfrm>
            <a:off x="395532" y="0"/>
            <a:ext cx="8435275" cy="1412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1" i="1" u="sng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  <a:t>CONSEJO DE PASTORAL DIOCESANO</a:t>
            </a:r>
            <a:br>
              <a:rPr lang="es-CO" sz="2800" b="1" i="1" u="sng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CO" sz="2800" b="1" i="1" u="sng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</a:br>
            <a:r>
              <a:rPr lang="es-CO" sz="2800" b="1" i="1" u="sng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  <a:t>DELEGADOS DE LAS DIVERSAS PASTORALES</a:t>
            </a:r>
          </a:p>
        </p:txBody>
      </p:sp>
      <p:cxnSp>
        <p:nvCxnSpPr>
          <p:cNvPr id="4" name="2 Conector recto de flecha"/>
          <p:cNvCxnSpPr/>
          <p:nvPr/>
        </p:nvCxnSpPr>
        <p:spPr>
          <a:xfrm rot="5400013">
            <a:off x="4500786" y="835916"/>
            <a:ext cx="288036" cy="1591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miter/>
            <a:tailEnd type="arrow"/>
          </a:ln>
        </p:spPr>
      </p:cxnSp>
      <p:sp>
        <p:nvSpPr>
          <p:cNvPr id="5" name="3 Elipse"/>
          <p:cNvSpPr/>
          <p:nvPr/>
        </p:nvSpPr>
        <p:spPr>
          <a:xfrm>
            <a:off x="3362093" y="2418267"/>
            <a:ext cx="2592287" cy="1728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9BBB59"/>
          </a:solidFill>
          <a:ln w="25402" cap="flat">
            <a:solidFill>
              <a:srgbClr val="71893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AREA SOCIAL Y CARITATIVA</a:t>
            </a:r>
          </a:p>
        </p:txBody>
      </p:sp>
      <p:sp>
        <p:nvSpPr>
          <p:cNvPr id="6" name="5 Elipse"/>
          <p:cNvSpPr/>
          <p:nvPr/>
        </p:nvSpPr>
        <p:spPr>
          <a:xfrm>
            <a:off x="5146563" y="4849995"/>
            <a:ext cx="2376260" cy="171937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57150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0" cap="none" spc="0" baseline="0">
                <a:solidFill>
                  <a:srgbClr val="000000"/>
                </a:solidFill>
                <a:uFillTx/>
                <a:latin typeface="Constantia"/>
              </a:rPr>
              <a:t>Pastoral Penitenciaria</a:t>
            </a:r>
            <a:endParaRPr lang="es-CO" sz="1800" b="0" i="0" u="sng" strike="noStrike" kern="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2123081" y="4848331"/>
            <a:ext cx="2448004" cy="17999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57150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0" cap="none" spc="0" baseline="0">
                <a:solidFill>
                  <a:srgbClr val="000000"/>
                </a:solidFill>
                <a:uFillTx/>
                <a:latin typeface="Constantia"/>
              </a:rPr>
              <a:t>Pastoral de la misericordia y  la Salud: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79515" y="3171532"/>
            <a:ext cx="2231995" cy="16919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57150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600" b="1" i="0" u="sng" strike="noStrike" kern="0" cap="none" spc="0" baseline="0" dirty="0">
                <a:solidFill>
                  <a:srgbClr val="000000"/>
                </a:solidFill>
                <a:uFillTx/>
                <a:latin typeface="Constantia"/>
              </a:rPr>
              <a:t>Pastoral Social.</a:t>
            </a:r>
            <a:endParaRPr lang="es-CO" sz="1600" b="1" i="0" u="none" strike="noStrike" kern="0" cap="none" spc="0" baseline="0" dirty="0">
              <a:solidFill>
                <a:srgbClr val="000000"/>
              </a:solidFill>
              <a:uFillTx/>
              <a:latin typeface="Constanti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600" b="0" i="0" u="none" strike="noStrike" kern="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9" name="9 Flecha abajo"/>
          <p:cNvSpPr/>
          <p:nvPr/>
        </p:nvSpPr>
        <p:spPr>
          <a:xfrm rot="1407620">
            <a:off x="3393528" y="4363673"/>
            <a:ext cx="428625" cy="357192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0" name="11 Flecha derecha"/>
          <p:cNvSpPr/>
          <p:nvPr/>
        </p:nvSpPr>
        <p:spPr>
          <a:xfrm rot="940911">
            <a:off x="6036110" y="3306452"/>
            <a:ext cx="428396" cy="356396"/>
          </a:xfrm>
          <a:custGeom>
            <a:avLst>
              <a:gd name="f0" fmla="val 126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1" name="12 Flecha izquierda"/>
          <p:cNvSpPr/>
          <p:nvPr/>
        </p:nvSpPr>
        <p:spPr>
          <a:xfrm rot="19544519">
            <a:off x="2643530" y="3344848"/>
            <a:ext cx="428396" cy="356396"/>
          </a:xfrm>
          <a:custGeom>
            <a:avLst>
              <a:gd name="f0" fmla="val 898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*/ f19 f20 1"/>
              <a:gd name="f28" fmla="*/ 21600 f21 1"/>
              <a:gd name="f29" fmla="*/ 0 f21 1"/>
              <a:gd name="f30" fmla="*/ f20 f13 1"/>
              <a:gd name="f31" fmla="*/ f19 f12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3 1"/>
              <a:gd name="f38" fmla="+- f19 0 f34"/>
              <a:gd name="f39" fmla="*/ f36 f12 1"/>
              <a:gd name="f40" fmla="*/ f35 f13 1"/>
              <a:gd name="f41" fmla="*/ f36 f13 1"/>
              <a:gd name="f42" fmla="*/ f38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42" t="f30" r="f39" b="f37"/>
            <a:pathLst>
              <a:path w="21600" h="21600">
                <a:moveTo>
                  <a:pt x="f8" y="f20"/>
                </a:moveTo>
                <a:lnTo>
                  <a:pt x="f19" y="f20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6"/>
                </a:lnTo>
                <a:lnTo>
                  <a:pt x="f8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2" name="8 Elipse"/>
          <p:cNvSpPr/>
          <p:nvPr/>
        </p:nvSpPr>
        <p:spPr>
          <a:xfrm>
            <a:off x="6690445" y="2922376"/>
            <a:ext cx="2448278" cy="16919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57150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0" cap="none" spc="0" baseline="0">
                <a:solidFill>
                  <a:srgbClr val="000000"/>
                </a:solidFill>
                <a:uFillTx/>
                <a:latin typeface="Constantia"/>
              </a:rPr>
              <a:t>Pastoral Indigenista y afro</a:t>
            </a:r>
            <a:r>
              <a:rPr lang="es-CO" sz="1800" b="0" i="0" u="sng" strike="noStrike" kern="0" cap="none" spc="0" baseline="0">
                <a:solidFill>
                  <a:srgbClr val="000000"/>
                </a:solidFill>
                <a:uFillTx/>
                <a:latin typeface="Constantia"/>
              </a:rPr>
              <a:t>: </a:t>
            </a:r>
          </a:p>
        </p:txBody>
      </p:sp>
      <p:sp>
        <p:nvSpPr>
          <p:cNvPr id="13" name="11 Flecha derecha"/>
          <p:cNvSpPr/>
          <p:nvPr/>
        </p:nvSpPr>
        <p:spPr>
          <a:xfrm rot="2890354">
            <a:off x="5209501" y="4393344"/>
            <a:ext cx="428396" cy="356396"/>
          </a:xfrm>
          <a:custGeom>
            <a:avLst>
              <a:gd name="f0" fmla="val 126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573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5 Título"/>
          <p:cNvSpPr txBox="1"/>
          <p:nvPr/>
        </p:nvSpPr>
        <p:spPr>
          <a:xfrm>
            <a:off x="395532" y="0"/>
            <a:ext cx="8435275" cy="1412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0" i="1" u="sng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CONSEJO DE PASTORAL DIOCESANO</a:t>
            </a:r>
            <a:br>
              <a:rPr lang="es-CO" sz="2800" b="0" i="1" u="sng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</a:br>
            <a:br>
              <a:rPr lang="es-CO" sz="2800" b="0" i="1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</a:br>
            <a:r>
              <a:rPr lang="es-CO" sz="2800" b="0" i="1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DELEGADOS DE LAS DIVERSAS PASTORALES</a:t>
            </a:r>
          </a:p>
        </p:txBody>
      </p:sp>
      <p:cxnSp>
        <p:nvCxnSpPr>
          <p:cNvPr id="4" name="2 Conector recto de flecha"/>
          <p:cNvCxnSpPr/>
          <p:nvPr/>
        </p:nvCxnSpPr>
        <p:spPr>
          <a:xfrm rot="5400013">
            <a:off x="4500786" y="835916"/>
            <a:ext cx="288036" cy="1591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miter/>
            <a:tailEnd type="arrow"/>
          </a:ln>
        </p:spPr>
      </p:cxnSp>
      <p:sp>
        <p:nvSpPr>
          <p:cNvPr id="5" name="3 Elipse"/>
          <p:cNvSpPr/>
          <p:nvPr/>
        </p:nvSpPr>
        <p:spPr>
          <a:xfrm>
            <a:off x="3349456" y="2587779"/>
            <a:ext cx="2592287" cy="17922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0000CC"/>
          </a:solidFill>
          <a:ln w="28575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AREA </a:t>
            </a:r>
            <a:r>
              <a:rPr lang="es-CO" sz="1800" b="0" i="0" u="sng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PROFETICA</a:t>
            </a:r>
          </a:p>
        </p:txBody>
      </p:sp>
      <p:sp>
        <p:nvSpPr>
          <p:cNvPr id="6" name="4 Elipse"/>
          <p:cNvSpPr/>
          <p:nvPr/>
        </p:nvSpPr>
        <p:spPr>
          <a:xfrm>
            <a:off x="307969" y="2994751"/>
            <a:ext cx="2448004" cy="16199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57150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de la Catequesis</a:t>
            </a:r>
            <a:r>
              <a:rPr lang="es-CO" sz="1800" b="1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7" name="5 Elipse"/>
          <p:cNvSpPr/>
          <p:nvPr/>
        </p:nvSpPr>
        <p:spPr>
          <a:xfrm>
            <a:off x="6559649" y="2876629"/>
            <a:ext cx="2520278" cy="1656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57150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Medios de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Comunicación</a:t>
            </a:r>
            <a:endParaRPr lang="es-CO" sz="1800" b="0" i="0" u="sng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8" name="6 Elipse"/>
          <p:cNvSpPr/>
          <p:nvPr/>
        </p:nvSpPr>
        <p:spPr>
          <a:xfrm>
            <a:off x="2094478" y="4997900"/>
            <a:ext cx="2448004" cy="16199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57150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Educativa: </a:t>
            </a: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 </a:t>
            </a:r>
            <a:endParaRPr lang="es-CO" sz="1800" b="0" i="0" u="sng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9" name="9 Flecha derecha"/>
          <p:cNvSpPr/>
          <p:nvPr/>
        </p:nvSpPr>
        <p:spPr>
          <a:xfrm rot="10799991">
            <a:off x="2755974" y="3483872"/>
            <a:ext cx="428396" cy="357192"/>
          </a:xfrm>
          <a:custGeom>
            <a:avLst>
              <a:gd name="f0" fmla="val 1259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0" name="10 Flecha derecha"/>
          <p:cNvSpPr/>
          <p:nvPr/>
        </p:nvSpPr>
        <p:spPr>
          <a:xfrm rot="2650537">
            <a:off x="5281711" y="4514950"/>
            <a:ext cx="428396" cy="356396"/>
          </a:xfrm>
          <a:custGeom>
            <a:avLst>
              <a:gd name="f0" fmla="val 126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1" name="11 Flecha izquierda"/>
          <p:cNvSpPr/>
          <p:nvPr/>
        </p:nvSpPr>
        <p:spPr>
          <a:xfrm rot="18347942">
            <a:off x="3552654" y="4541733"/>
            <a:ext cx="428396" cy="356396"/>
          </a:xfrm>
          <a:custGeom>
            <a:avLst>
              <a:gd name="f0" fmla="val 898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*/ f19 f20 1"/>
              <a:gd name="f28" fmla="*/ 21600 f21 1"/>
              <a:gd name="f29" fmla="*/ 0 f21 1"/>
              <a:gd name="f30" fmla="*/ f20 f13 1"/>
              <a:gd name="f31" fmla="*/ f19 f12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3 1"/>
              <a:gd name="f38" fmla="+- f19 0 f34"/>
              <a:gd name="f39" fmla="*/ f36 f12 1"/>
              <a:gd name="f40" fmla="*/ f35 f13 1"/>
              <a:gd name="f41" fmla="*/ f36 f13 1"/>
              <a:gd name="f42" fmla="*/ f38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42" t="f30" r="f39" b="f37"/>
            <a:pathLst>
              <a:path w="21600" h="21600">
                <a:moveTo>
                  <a:pt x="f8" y="f20"/>
                </a:moveTo>
                <a:lnTo>
                  <a:pt x="f19" y="f20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6"/>
                </a:lnTo>
                <a:lnTo>
                  <a:pt x="f8" y="f26"/>
                </a:lnTo>
                <a:close/>
              </a:path>
            </a:pathLst>
          </a:custGeom>
          <a:solidFill>
            <a:srgbClr val="00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2" name="12 Flecha derecha"/>
          <p:cNvSpPr/>
          <p:nvPr/>
        </p:nvSpPr>
        <p:spPr>
          <a:xfrm rot="21263908">
            <a:off x="6078877" y="3427509"/>
            <a:ext cx="428396" cy="357192"/>
          </a:xfrm>
          <a:custGeom>
            <a:avLst>
              <a:gd name="f0" fmla="val 1259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3" name="AutoShape 2" descr="data:image/jpg;base64,/9j/4AAQSkZJRgABAQAAAQABAAD/2wBDAAkGBwgHBgkIBwgKCgkLDRYPDQwMDRsUFRAWIB0iIiAdHx8kKDQsJCYxJx8fLT0tMTU3Ojo6Iys/RD84QzQ5Ojf/2wBDAQoKCg0MDRoPDxo3JR8lNzc3Nzc3Nzc3Nzc3Nzc3Nzc3Nzc3Nzc3Nzc3Nzc3Nzc3Nzc3Nzc3Nzc3Nzc3Nzc3Nzf/wAARCACLALoDASIAAhEBAxEB/8QAHAAAAQUBAQEAAAAAAAAAAAAABQECAwQGBwAI/8QAPBAAAgEDAwEGBAQEBQMFAAAAAQIDAAQRBRIhMQYTIkFRYRRxgZEyQqGxBxVSwSMkM3LhJWLRNIKi8PH/xAAaAQACAwEBAAAAAAAAAAAAAAABAgADBAUG/8QAIhEAAgMAAgICAwEAAAAAAAAAAAECAxESIQQxE0EiMlFh/9oADAMBAAIRAxEAPwDm7KRSdKISW4ZcxHd6ioJbWVWAK4zXWMRXUmnqfWrSWZABYippbVGAMZGfOoQoBvSnA4605IXeURIuXJwBWottKttNs45Lu2W4nc5IbJVPkBVF/kQpX5FtVErXiMtyKaTzW7trHTmt3W9s7YK/R0Xay8cYIrPdoNDOmGOeCTvrSbPdSeeR1B96qo82u58V0yy7xLKlyfoDK1eJpBnNPC1qM42vZpzDikAoDDSaQHmnFaaBg1CDwakU1EKeBRATBuKcpqLPFOU0RR+aaaUUmKARK9S4r1QOnhT6ZXqgdIoZ8EeVXDcKV5waEE+VP3kDAPFEQsTXBZvCeh8qSOYgc5qAHNPX0FBsge7PxiW5E2MvjCL+5rVXMEYi7ycKTxt39AazvZ/Zb+JSG6K7L0x6Zp3aCQ3KRxzhgDuOR+U9M48/M1wfLbstZ2vEhkEi3r0csQjmjVZBsztU53fOqp1GSfTrnS7lfxRLLb94i+F+ehHT2z7560QsLdb/AEiJd7BowUik5G7559aeNIsykfxyzzXkwISGBwhK+rE+X71nqlwlptsSnDizDsADwPPFKDxR3thpUWm6oDA0rRXC94Fl5ZWJ5BPnz+9AyuK9HXNTipI85OHGTTENJilGacBTgGEcUmKeRTaBBAKXyr1ezUILT1qOnqaIMJBXqQUueahMPYr2KUV6oAbXsU7FeqEBnnS+daPtd2dh0rubzT2eSyuRuQkZ2exP1rNg5pK7Y2Q5RHsrdcsY8VLCrSSokf42YBeaiUFjgdTRGGyeIpJKSh4OB1pbLFBeyQrlJ9B+ytrfTbdzdXqSKvChFIGc848zVSG6XU7hw68KfCTwMDPln3qlO0LN3bLjA4OAcfWqCXIhmHdnw55rkTi5ts61UuB0bRotsCgJgJ+Fio+wq+tmrXC3ByZAcZx5en3rL6RrKyRCIMBj3rVW97G5VEBJPp51inFwZoUt7RS7caal3owvVT/M2zctnA2HqPcg4/Wue7eK7Ld6amp6fLaysV71SCVPn5H74rkVzbtBK8TAhkYqc+1dbwLOUOP8OX5cMnpV2UuzAqwkdeZcCuiZCow4qI1YdaiK0QaMrxpdtKEPpUCMB5p4ppBBpRUISCl6UgFeqEHZpwpmDXs0RRxpM0maWiQ0ljcLrPZt9NlmIIZUjO0HZnJBPI9Pn+1ZnWdMfSrgwszSIpZBJs25ZThhjJwQffpijPZWRo4h3XdCSPbuUvtZ0yeRnqV9OuKPdrbSLUOzbToFFxbyLLwMZDEISf8A4/auNTa6bFH6Z2b6flg5faMFY7Vk7wkDb4qfLfyzzsT4QBwPSvWK5hkPngVTxskJ+eavvfKbMtCUY6Ou7htgOeT196hTBjYngnpTJH72M46gU+0xMmw9VqjC9MtaVdNbyYfAUEZOK3ul6mkLRv8AlIyoAzk/OuezQsrDHAbqKsRGdECI+F3ZwTjFLOtTQ8ZNHa9N1EApMXBVeuTXO+0zpNrl5JFgo0pIxSaFq8klxb2ckeY5sgsGxjGP1pt5bNb3ckTtvAPhc/mHkabwa3CbKfLepFSNRilePNTbUHQ15sAD3rp6YcKbQ58qhMRHBFX8j2pDGGOabRWigsY9KkWMHyqy0QC8dahUFWwaGkwjaDHJFQmMZq6w8NVnU9eaDZEhO7GKZtwafvOKYrZahGQXEeFB4prx4qRTg08gMvvTaLhWC1JtpCMHkU7J9DTJkKmnyypIkkQGwNjBPXpn9xW+nura57L6meCEg3lcZwQynH7Vzm2njt96XGCvB3bd2D8/rXQNIEE+j3VsoCQSW5klZvC6nbu5U87Tjg48q4t3TTO/BpwaMZc3C2UIs4zzgd43q1DmjeaMkcZNMuGaWUueWbJOaYJZE42Nj26VoS1ac9v6Qkim1UKMNM3Qegp+kKATI/LE45pry96+5VJfGMn0qe3tmEaqvzNIxosn1J0T8LAtnyqol1xy1T/AvOwSNSecDA6mnT6NcJGW2YYDOMUNSLEW4byOCxhuUQGZJx+bGAev7UUi1u01EGL4WTvwSRKnOP8Ad7dTWSkEiiOIqTjDEAZ9a1eg65LZxi3NvGIpfCwdBhgfKonjTGeNNErKc4ppDbV3emR8icj9MVevIe5mdCNpVsFc8imXKhpTgYxx9BwP2rfutHPazSlivbiKnMdRmMinEwjZz6VCSc8VYK+tN7vmpoMGKCRzS93uqULgVLCm488D1pWwxRV+GB8qha2I6Cjawp6n7VOlksvhQ+LHGaq5pMu4ajPfDvjgc1JbW8m7DLijnwhR8Mh49qesJ3DC03yoT4mCJLX2pPhfajy2bOwAU/ap/wCVSeh+1L88V7YfiOa6ddLA5mSJZGU5QtzsI/N9PL71t+yV7BqgvLOacreTKyq5OS0bDBGT5jIOPnWDZkht5BGoUBAo+X/mj3Y9WfUI2lEAa3VijNlWfwn09OPvWO2OxZ06pd4D9c0u40q9a3uEKHgjPmPIiorJkztkGT5Vve3Fo9z8SrAMkKJPAxALIrHay581ztYemTXOwrCUKOCDUrnyhpmlDjLA+2kQzwJOSRjg44x6Zqz2c+GtY5pLlkMyzFEDkdBjn61Viue4hGW8TjBHrXoY+9DSSBcdAMcGlYV/hvOyXaKWPUDaxgPbyKzH/sYeYPv0NbcagZSSbZHHnkA1x201Z7MxpZ29ssija0vd5d+cgEk9PlitI2u2l3przSN8PPGnjtzuCykf0OuCrHpjpVM4yT/Fl8IKS1o3j3Cg5Wwg58+7H/ihOqdobSH/ACxs7eXI8a7FIHseK5ZPrESXfeKt+Is5CPcF+ffBGftTZO0eSRBA4P5RxVLVv0xlGEX+RoZlgknkklgdlZgVYTcxgHI6jkeWCOnnTNTEMsveWcSIn4O7RNoAHRvmen0rOLf3sz5d9ieZB6VqtAj0/XNPntTCi3cYzHKCc59Gzxir67LYSTbBZCuUXiBbqV6j2phUVJJZzW8bTyQOkYbaX28A5xg0t6kVjJGLi4VkcA7ohnHsQcc11FZFLtnOVUpfqim61GaLR2thfFEsL0vO5wIZU7s5/wB34f1FUbuzntZGiuImjcHowoqyL9MEq5R/ZECjcwA5NEbWxmfnaQKpWsqxTBjyQa0A7QQd2Fjt+7Kcgls7j6fKqrJS+kNCMfsbb6ZPL4Uhcn2FG7LQJFAZgwf09KBHU7263LE0oLnGEJrQ6DpetpPAZ0n7vPBY8AViulLO2XxcV6Rfbs9uw5xuA5FOt9ATOS3PpirN7Frj3vdQyhLdvwgjA48ietE9OguoUHxU0bHHIUdPrWSVkv6Pq/gNXR1VgQAPcip/5VH6UZCoRny9TUJljBI4+9LzkDT5fVAQXkUcA7MkgD3x60a7L3IivbcEkCSRVfHUA9f3oOwJUgHk8Vc0gmGVWOQUYA45K+tdWS1MdPGdW1C0j1GKaQuwnWCSCNe84kBwQDxx4lFcm3CKc94rBl658jXV9PmjkkVsko3GSv4vb5/3xXNv4gI9p2kmBRV7xFc7ehJHJ+uKxeO2pOLLfJjiUga83eOdrfrV4XOy0VdwzknGelZ+GYRtnOTVuyzLJubJyefatTMsfRci1T4bU3jlBKqwwfTgdaI6nfxyxx92QS2S2GwPbj1oHJIjzSyFQSzceuKkjVpQT0A86rcdLIWyisRKHMrhfM8AA1et/h45RFGiXEx/FtPgT5nzNCCxDbIuB5tROzUWsG/GWYYX2puJNCAKyXQREGOpJPQCiPYe7jt9enjPCXI2A+4xj+9AoZzBbTTt1YbB8zXtPmexuILjptcfbjNVTjqaL4M3WvXy2WqxG78VlexkTIw43Dhh7flPtmgOvJNpseNxu9IulzBKTzFJ5Zx5j7EZ+mq7Z2C6t2bkkt1zNCq3KYHPK+Ifb9q55banGez+pWd5McCNXgyc+MMMD6jI+tCntJjOWdDoba4kmX+XyLdMCSoiJD4H/Yec454zWi0vWYtet107UWEd0gCwXBPOem1gftWLglBwyS7ccjB5zRaW4i1i8jkkfutQcnfIg/1m8sgdGPr04GfWtTW9gaUlhYnt5oZnjcYZWIbj0qW3ifOTgUdm0l72xN9ZvLL3Y23CTqFlRx1yB9KDLKGUrgg+wqz5eUejnyp4yxmz7M3mnwQoFtzJN5sx8/XFbe0vkeIM+N58lrkmny9x40JOOtH9I1uRZMMfCDmubfU5S1F8czs6Z3amHOSeM0PvJe6WP4eMSSOeAwzx8qH2uuI0C7iM/OilnqEUmMED5VkfTwii80kBeSLZPEVyMHFV/gk/qq9LOuPKq/xI9f0pXqYY6fL+0mJpSrCMHbuI/NjOKl09ZCWkTPjyevkOBW2vOy4sbW6triSKNHnk7hnz/i7lJUD3HA+h9aEPutoBaXLpkx94jIv4QeemOMdK7MbFJdFkIqTxmu7GTQ6npWHYo8cu1gOuRjp9D+lZ7+Kul3bPbaq6L3KoLd9pOQRkgn2P9qPdjYIbS1aaNkdLs7965HsOD05yPtWk1fSU1rRrq1dV7+aAorH+ocrn6/uawcuF2/RdatgfPkUaBd2QQOpJqZLvbG0cYxkY3HqaHyobeZ0YEbWI2n2pDMwI2ACujhz28DFpEkYDyn6ZqW5m34SNSgFULL4m4JVQTgZ6UQSNVZY87mJwW9KDQ0RsCNuAVcjzPtV/l1HkfIU8dzAAg5J/eob2YW0TAcOeufKlY6X9I2mEkyRZzHG2T86uXPjtw2AcE/tQzTlzHvPpRuJY1tm3HxEcCg1pdHpHRtAvO/trASHMc9vsb0JH/wC1yjtHp5s9Xu7L8IjlIwfTqP0rcdn7r/osW38VvOQPkef3oR/FC223dnq0fEd1Hsk/3gcfof0qil8ZtD2x/HTI2uyMYK7sefkKIaZqC2t1HIZAmCADn8PrQi2mxnIzj9ant+6juVlkjV4weUIHTzHt862PtCwfo6za6xBo/aBTcNm31G3Ri2cjeMrz8xj9KZdWdjcb7uxUNA53Egfhz+n2rCdoL95VsLcOsmzdIjYILI4XaSOn5TnHmDTLPVby0kQwSsFTkrkhW9iPMVnVcs1FslGZtu7jH+muD7VLbRx56AE9TUeAV3wkPGfwsvQiohMyt0OPlVbKHHAyndxgEnIFErPUYIyOAKzJueMFT0pkczbs1ROrXoVLDfR34lTr9ai75vWsxa6lsUKWNWv5gPWk+PQaP12/tpogL1FFuGAM4xugLcK3yycH/msrqOiJBvcTPuljVI3MfDrg7znPBz+2PPNFrWJLq0MdwveJLbMsgb8ww1VrOR5+xFlJMd7qkRBPqV5q2LcPRZbFJdAHsnrHwkcVpd7wqSFcHoASP+TXSbOUxXIhV9xCh0JYHHiP6VynUAFmklUAPti5x6jJrbdlZZJNKt3dizMnJPng/wDJp/IgsU0SqbksZhu1/Z2CLtHqLXLdwkz99ERjGDyc/Imso9gsdwYhOGX+teQa6n/GBEOj2spUGRLnarY5AKtx+g+1ZfsRpVjqAlF5brKASBknjwk/2q6mbdfJlU4pywDPp72Mf+FNvVwM+RqqolUggZYHitFYW8Ut/bwypvj7/ZtJJ4z0qFrWFLOSZUw4uTGDk/h8XGPoKs0TjgNhzbnvJG/xDyKG30pmkMWfGWAOPKit6oVkwMZGf0oOAF1GQDoHbH2ooST+gtbMVCxqQB0ohK4hZQf6QeaGWbEXC4P5ql1En4nr0AoGmHo0mkXOdOvGjPMeJAPXGD/ai/ai3/mfZC5jQZeBlnj4z69PoTQDssAyX6tyPhpDj/2mtJpA7yxjR/Er2KbgfOs0lxnpp/aGM5NEkkZw6lcjPI8vUeoqxkFcjIrR6REl/o8kV4olS3uY1iz1RWPIB64Pp0rPEBGlC8BWYD2wTWtPTIlnQ1biUzRmZi5QbEXPRRwAP1opaQXFwDsMYbICqzYLE5xjj/7xQOD/ANZ8sYo0hJZTk5zjIoses6tZ2UrafZpHEVmFshaFsCRceE5HXqOvnTJNNuQoOwNVLU7mZb7svOsjCU2wBcdSCeQT71u18U0e7ncgY/OudZJxHzTNR6W8kYLoVI64qCLTX2t3jJt8scmtu6L3Q8IoY0Ma3O1UAHpVSnIKx/Rh72LuZPADjy96qd/7mtHrcSDeAo4PFZojmtVb1FM44z//2Q==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4" name="14 Elipse"/>
          <p:cNvSpPr/>
          <p:nvPr/>
        </p:nvSpPr>
        <p:spPr>
          <a:xfrm>
            <a:off x="5218105" y="4997900"/>
            <a:ext cx="2232251" cy="15512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57150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Litúrgica: </a:t>
            </a:r>
            <a:endParaRPr lang="es-CO" sz="1800" b="0" i="0" u="sng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0.gstatic.com/images?q=tbn:ANd9GcRYbolIQVQAPE75nAVqkBxN7rKGgdGK7D44liWswTATOa6iohw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2570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5 Título"/>
          <p:cNvSpPr txBox="1"/>
          <p:nvPr/>
        </p:nvSpPr>
        <p:spPr>
          <a:xfrm>
            <a:off x="395532" y="0"/>
            <a:ext cx="8435275" cy="980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1" u="sng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  <a:t>CONSEJO DE PASTORAL DIOCESANO</a:t>
            </a:r>
            <a:br>
              <a:rPr lang="es-CO" sz="2400" b="1" i="1" u="sng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</a:br>
            <a:r>
              <a:rPr lang="es-CO" sz="2400" b="1" i="1" u="none" strike="noStrike" kern="1200" cap="none" spc="0" baseline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  <a:t>DELEGADOS DE LAS DIVERSAS PASTORALES</a:t>
            </a:r>
          </a:p>
        </p:txBody>
      </p:sp>
      <p:sp>
        <p:nvSpPr>
          <p:cNvPr id="8" name="22 Elipse"/>
          <p:cNvSpPr/>
          <p:nvPr/>
        </p:nvSpPr>
        <p:spPr>
          <a:xfrm>
            <a:off x="3333135" y="2808386"/>
            <a:ext cx="2560067" cy="139674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1" i="0" u="sng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Pastoral de grupos y movimientos</a:t>
            </a:r>
            <a:r>
              <a:rPr lang="es-CO" sz="2000" b="1" i="0" u="sng" strike="noStrike" kern="1200" cap="none" spc="0" dirty="0">
                <a:solidFill>
                  <a:srgbClr val="000000"/>
                </a:solidFill>
                <a:uFillTx/>
                <a:latin typeface="Constantia"/>
              </a:rPr>
              <a:t> laicales</a:t>
            </a:r>
            <a:endParaRPr lang="es-CO" sz="2000" b="0" i="0" u="sng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3" name="22 Elipse"/>
          <p:cNvSpPr/>
          <p:nvPr/>
        </p:nvSpPr>
        <p:spPr>
          <a:xfrm>
            <a:off x="320726" y="1578444"/>
            <a:ext cx="2144908" cy="11605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7030A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600" b="1" i="0" u="none" strike="noStrike" kern="1200" cap="none" spc="0" baseline="0" dirty="0">
                <a:solidFill>
                  <a:srgbClr val="FFFFFF"/>
                </a:solidFill>
                <a:uFillTx/>
                <a:latin typeface="Constantia"/>
              </a:rPr>
              <a:t>Renovación Carismática</a:t>
            </a:r>
          </a:p>
        </p:txBody>
      </p:sp>
      <p:sp>
        <p:nvSpPr>
          <p:cNvPr id="14" name="22 Elipse"/>
          <p:cNvSpPr/>
          <p:nvPr/>
        </p:nvSpPr>
        <p:spPr>
          <a:xfrm>
            <a:off x="6425508" y="4508782"/>
            <a:ext cx="2144908" cy="109317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600" b="1" i="0" u="none" strike="noStrike" kern="1200" cap="none" spc="0" baseline="0" dirty="0">
                <a:solidFill>
                  <a:srgbClr val="FFFFFF"/>
                </a:solidFill>
                <a:uFillTx/>
                <a:latin typeface="Constantia"/>
              </a:rPr>
              <a:t>Cursillos de Cristiandad</a:t>
            </a:r>
          </a:p>
        </p:txBody>
      </p:sp>
      <p:sp>
        <p:nvSpPr>
          <p:cNvPr id="15" name="22 Elipse"/>
          <p:cNvSpPr/>
          <p:nvPr/>
        </p:nvSpPr>
        <p:spPr>
          <a:xfrm>
            <a:off x="750576" y="4475114"/>
            <a:ext cx="2144908" cy="11605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00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b="1" u="sng" dirty="0">
                <a:solidFill>
                  <a:srgbClr val="000000"/>
                </a:solidFill>
                <a:latin typeface="Constantia"/>
              </a:rPr>
              <a:t>Emaús</a:t>
            </a:r>
            <a:endParaRPr lang="es-CO" sz="1800" b="1" i="0" u="sng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6" name="22 Elipse"/>
          <p:cNvSpPr/>
          <p:nvPr/>
        </p:nvSpPr>
        <p:spPr>
          <a:xfrm>
            <a:off x="3540714" y="894300"/>
            <a:ext cx="2144908" cy="11605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00B0F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600" b="1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600" b="1" i="0" u="none" strike="noStrike" kern="0" cap="none" spc="0" baseline="0">
                <a:solidFill>
                  <a:srgbClr val="000000"/>
                </a:solidFill>
                <a:uFillTx/>
                <a:latin typeface="Constantia"/>
              </a:rPr>
              <a:t>Pastoral Mariana</a:t>
            </a:r>
            <a:endParaRPr lang="es-CO" sz="16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600" b="1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cxnSp>
        <p:nvCxnSpPr>
          <p:cNvPr id="17" name="27 Conector recto de flecha"/>
          <p:cNvCxnSpPr>
            <a:stCxn id="8" idx="4"/>
            <a:endCxn id="13" idx="1"/>
          </p:cNvCxnSpPr>
          <p:nvPr/>
        </p:nvCxnSpPr>
        <p:spPr>
          <a:xfrm flipH="1" flipV="1">
            <a:off x="2465634" y="2158699"/>
            <a:ext cx="1242414" cy="854236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miter/>
            <a:tailEnd type="arrow"/>
          </a:ln>
        </p:spPr>
      </p:cxnSp>
      <p:cxnSp>
        <p:nvCxnSpPr>
          <p:cNvPr id="18" name="29 Conector recto de flecha"/>
          <p:cNvCxnSpPr>
            <a:stCxn id="8" idx="5"/>
            <a:endCxn id="15" idx="7"/>
          </p:cNvCxnSpPr>
          <p:nvPr/>
        </p:nvCxnSpPr>
        <p:spPr>
          <a:xfrm flipH="1">
            <a:off x="2581369" y="4000584"/>
            <a:ext cx="1126679" cy="644483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miter/>
            <a:tailEnd type="arrow"/>
          </a:ln>
        </p:spPr>
      </p:cxnSp>
      <p:cxnSp>
        <p:nvCxnSpPr>
          <p:cNvPr id="19" name="32 Conector recto de flecha"/>
          <p:cNvCxnSpPr>
            <a:stCxn id="8" idx="0"/>
            <a:endCxn id="16" idx="2"/>
          </p:cNvCxnSpPr>
          <p:nvPr/>
        </p:nvCxnSpPr>
        <p:spPr>
          <a:xfrm flipH="1" flipV="1">
            <a:off x="4613168" y="2054810"/>
            <a:ext cx="1" cy="753576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miter/>
            <a:tailEnd type="arrow"/>
          </a:ln>
        </p:spPr>
      </p:cxnSp>
      <p:cxnSp>
        <p:nvCxnSpPr>
          <p:cNvPr id="20" name="34 Conector recto de flecha"/>
          <p:cNvCxnSpPr/>
          <p:nvPr/>
        </p:nvCxnSpPr>
        <p:spPr>
          <a:xfrm>
            <a:off x="5538841" y="4000584"/>
            <a:ext cx="1082099" cy="692740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miter/>
            <a:tailEnd type="arrow"/>
          </a:ln>
        </p:spPr>
      </p:cxnSp>
      <p:sp>
        <p:nvSpPr>
          <p:cNvPr id="33" name="22 Elipse"/>
          <p:cNvSpPr/>
          <p:nvPr/>
        </p:nvSpPr>
        <p:spPr>
          <a:xfrm>
            <a:off x="6667988" y="1593108"/>
            <a:ext cx="2317309" cy="11605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b="1" dirty="0">
                <a:solidFill>
                  <a:srgbClr val="000000"/>
                </a:solidFill>
                <a:latin typeface="Constantia"/>
              </a:rPr>
              <a:t>Otros movimientos laicales</a:t>
            </a:r>
            <a:endParaRPr lang="es-CO" sz="1800" b="1" i="0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cxnSp>
        <p:nvCxnSpPr>
          <p:cNvPr id="36" name="34 Conector recto de flecha"/>
          <p:cNvCxnSpPr>
            <a:stCxn id="8" idx="7"/>
            <a:endCxn id="33" idx="3"/>
          </p:cNvCxnSpPr>
          <p:nvPr/>
        </p:nvCxnSpPr>
        <p:spPr>
          <a:xfrm flipV="1">
            <a:off x="5518289" y="2173363"/>
            <a:ext cx="1149699" cy="839572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miter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983142179"/>
      </p:ext>
    </p:extLst>
  </p:cSld>
  <p:clrMapOvr>
    <a:masterClrMapping/>
  </p:clrMapOvr>
  <p:transition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7386"/>
            <a:ext cx="910883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1 Título"/>
          <p:cNvSpPr txBox="1"/>
          <p:nvPr/>
        </p:nvSpPr>
        <p:spPr>
          <a:xfrm>
            <a:off x="395532" y="332658"/>
            <a:ext cx="8229600" cy="17281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s-CO" sz="4900" b="0" i="0" u="none" strike="noStrike" kern="1200" cap="none" spc="0" baseline="0">
                <a:solidFill>
                  <a:srgbClr val="F8F8F8"/>
                </a:solidFill>
                <a:uFillTx/>
                <a:latin typeface="Calibri"/>
              </a:rPr>
            </a:br>
            <a:endParaRPr lang="es-CO" sz="4900" b="0" i="0" u="none" strike="noStrike" kern="1200" cap="none" spc="0" baseline="0">
              <a:solidFill>
                <a:srgbClr val="F8F8F8"/>
              </a:solidFill>
              <a:uFillTx/>
              <a:latin typeface="Calibri"/>
            </a:endParaRPr>
          </a:p>
        </p:txBody>
      </p:sp>
      <p:sp>
        <p:nvSpPr>
          <p:cNvPr id="4" name="4 Título"/>
          <p:cNvSpPr txBox="1">
            <a:spLocks noGrp="1"/>
          </p:cNvSpPr>
          <p:nvPr>
            <p:ph type="title"/>
          </p:nvPr>
        </p:nvSpPr>
        <p:spPr>
          <a:xfrm>
            <a:off x="2928923" y="704088"/>
            <a:ext cx="5834073" cy="3224979"/>
          </a:xfrm>
        </p:spPr>
        <p:txBody>
          <a:bodyPr/>
          <a:lstStyle/>
          <a:p>
            <a:pPr lvl="0"/>
            <a:r>
              <a:rPr lang="es-CO" sz="3200" b="1" dirty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</a:rPr>
              <a:t>Los elegidos para estas pastorales presentarán un proyecto para el desarrollo de la misma en toda la Diócesis.</a:t>
            </a:r>
            <a:br>
              <a:rPr lang="es-CO" sz="3200" b="1" dirty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</a:rPr>
            </a:br>
            <a:br>
              <a:rPr lang="es-CO" sz="3200" b="1" dirty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</a:rPr>
            </a:br>
            <a:r>
              <a:rPr lang="es-CO" sz="3200" b="1" dirty="0">
                <a:solidFill>
                  <a:srgbClr val="FFFFFF"/>
                </a:solidFill>
                <a:effectLst>
                  <a:outerShdw dist="38996" dir="5459597">
                    <a:srgbClr val="000000"/>
                  </a:outerShdw>
                </a:effectLst>
              </a:rPr>
              <a:t>Se sugiere el siguiente esquema de proyecto:</a:t>
            </a:r>
            <a:endParaRPr lang="es-ES" sz="3200" b="1" dirty="0">
              <a:solidFill>
                <a:srgbClr val="FFFFFF"/>
              </a:solidFill>
              <a:effectLst>
                <a:outerShdw dist="38996" dir="5459597">
                  <a:srgbClr val="000000"/>
                </a:outerShdw>
              </a:effectLst>
            </a:endParaRPr>
          </a:p>
        </p:txBody>
      </p:sp>
      <p:sp>
        <p:nvSpPr>
          <p:cNvPr id="5" name="5 Flecha abajo"/>
          <p:cNvSpPr/>
          <p:nvPr/>
        </p:nvSpPr>
        <p:spPr>
          <a:xfrm>
            <a:off x="5940152" y="4437107"/>
            <a:ext cx="561807" cy="630963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6" name="AutoShape 2" descr="data:image/jpg;base64,/9j/4AAQSkZJRgABAQAAAQABAAD/2wCEAAkGBhQSEBUUExQUFRUVGBcVGBcXGBcUFxgUFBcXFBgXFhQXHCYeFxojGRQUHy8gJCcpLCwsFx4xNTAqNSYrLCkBCQoKDgwOGg8PGiwfHyQsKSwsLCwtKSkpLCkpKSwpLCwsLCwpKSkpKSwpKSwpLCwsKSkpKSwsLCksLCwsLCwsKf/AABEIAMMBAwMBIgACEQEDEQH/xAAcAAABBQEBAQAAAAAAAAAAAAAGAAIDBAUHAQj/xAA/EAABAwIEAwYDBgQGAQUAAAABAAIRAyEEBRIxBkFREyJhcYGRMqHBFCNSsdHwFUKS4QcWM3KC8WIXJENTsv/EABoBAAIDAQEAAAAAAAAAAAAAAAIDAAEEBQb/xAAmEQACAwACAQQCAwEBAAAAAAAAAQIDERIhMQQTIkEyURRhcYFS/9oADAMBAAIRAxEAPwDpmWZeGNBO60GtG6awqGs+6x33/bNVVSiuKJqjxFlWbSDnXUVauAJJAA5nZC2c8XFkilY83GD7A7LAm7X8UPbVce2GDmjUApKlORZc1wHHFRjvvHawfTn4Lo+X4ptWk17dj7pF1cq+2KViZG+iVA+hYjqtDFGyyMfmzKDdbwYkAR1MxPTZYXY28RohLrQMzvGhtdzQ02IaY0tDbTfrvyWVkmYDC4vUJc17gDJmGu3PhchScZZkKp1Nfoe2Q9lxLdVr8zBWBk7tVbXeIgfLb2W+qORN8rIuKTO406kX3VylVELnGWZ7UYO73mCxBkj3RjlWaNqslu43bz8/JHVY4GCcDTrUQRZYWZYDoFvMqWUdSkCDZdP09/3pjtq5xwDqbosdwnFyt5phtJkD/pUKTpW2/wCS051b4S4kjXJ7jZN0p0rDGL+zUzxruS8D5To5pjRBTJaugV2DHFfEzqP3dP4yLnk0Hn5rl2Nc5zyS5zj1cSSfmukZpgQ6riHG9gB4CN/mUD1sCNRS6rVrRtlQ3FNEGV8QVsO4aXuLQbtJJaR0gm3gupZLmzKzQ5pkETHMeB/JcixlPS5afC2ZOpYhrRJDiBHitE/HKJkce8OvucqVaQbJwrWuoy6TKWvmDvFjWUOZ2UvZtF7DzScLEnaPNc94nzh1V5DX9xsgNM773CLiRbIIM84sbRcWsbrcLGLAIUHG2IBMFv8ASD891i1KhcLW6qCEyMUvBbQY5dx+ZDazBBsXNmR46dkT0sRTqsJY5rx1sfQzdcolXMrzh9F3dJg/EOseJ2R8mLcEvB0n7MUkM4Pi2oGCY57m+5SSwtZ3t9SBJMDqszEZ20fDfxP6c1lZvjnVJgEM5AT80O1alVxhrTHkblZfZi+5GmV8t+Jp5zmbnc9XSbAT0HVC+K1Ek73j1FjK18PQr6tWkwDsRf8Ae62cr4dFbEFrx3IcZb3TJAIPufkpzjUm0JSc38gRo4IOM6S6BaNiRyXUeFsI6hh4cNM94NMlwn8ShyXgilR+M9o6ZaTaBMi07q1nWaaKgYDBLCR1sQPquHbbKfenTlwsyuC/6RZ1mL2NBIkAgnQbgA8+cbLnmfcSPqtLXN0tmZBJWjjW1cTXLRJLOYOkAG9yOu6oY7JXsFyHDoDf0mEUUl2w+GfE84OodtiiTeweZE2ZYb89RZ/So8xDKdd+lga1ohsD3PutXhBnZioQCHOhjRvDRD3E+UrA4jxuqqQD3R3R5AfqmxlssI44i9l+JijaxcdR8bQPzPur2BzHsNDwCZLWkeZMrIyDL6tYnTENbpE/CLzYj0RhhOHGBv3h1XDoba4uLqprvEXFqKCHCYsVWh7ZLXXH5K/rtsVhfxPs2tawQ1oAAHQWXrM5c7nCdVsetEyelvHYfUDIQ5p0vLStc5o4m5nwNwqGMe17pFni+mN29QulRen8WYPUU8vmhrW2XmhOokwnEwickp4xcPxPALJabJzzCidVTZLkUmYPEuCBpE6XHedMTHquZ4urAAawg9T05QuocQ45rKR1P0a5Y3zNlzniUFrmtcdThN+gMAC3SPmsUIOM+zowsTrz9GPiTLb7p+TsecTSFP49Q07eZ38AvCA4b7JmFrOZUDmEhw2IMHaFt+sRmljZ1itLeckgFTUdlzjF8aVm91pDiObhJ8vFEeR8dUHgNq6qbo3MFk+YuEFKlHyjNbHWFTjIjqIlBWJ4Ta2o9xILdwjamA5oc2C07EGQfIjdY+fMIY5wBMC4Ecr8z4IPUN78TR6TFL5HOMZQ0EwLLNhaVXEuqO1NaQN+phQYh0j6pkG+tGTr8srBkhMTm1k5tKU4RhOyqICS2cBjMO2m0OpuJG9ucpIdL4naH1YdNv34JlSvFwdliVscZknYTvvaVVGcF4kW6ifFcKUnmG1JMIW4+ZAnxP6L3JeIzSqltYQ0nSHjwAIlDJzN+ggb8goKWdGoWNAvqv6pLhKXgKSjh2XtBp1comfBCWs1SXkAPqbfibTFmjwtf1W1lOKFWhTIdu2D5t7pXrqTKd9yPHZZ5dPAKvi9Mo5Q5jdTOclw5mwAJ687LFxGVVSDLZja24N7z4yiTE5oAOgAJTMuzRlS4dPUc/ZDKzejSozWyYK1svqNBAlocIMbwensh6tk1Q1QIJkwDEj19F1TFuG5i3NYuKxDQbQT16Tv6o6pyT6CXaG4HCsw9AMbvbUdpPMgfvZeVcwHVZ+Ix+5PLaPDmsbF4wggzB6dR18FpWt6LkbOLxwG/LmqNTMhNlj1swMR1Velje8A8b7eH6p0UC49BMzMbA/uVNhsdrrMBsYN/A+KGmuIB8JK2eD62tz3u6NA8oJR1xcpoVY8gwjFOFFXZBndTurXXlUSPJdWcdenOT6wrVKk8lk5zmwoN1E+AHMnotV9Sy5hxlmBqYw0wRpZAEdQZdJ8yPZVJ5HoZTBTnj8GTnmYvr4hhqOkSLD4RfYD0RJjsEOzLwJJEXH5DeUJOaTVnaCdrbLWw+bl1MGDHITc+qzWRbxo3yyOrMMDE4ctcZEdfW6quqx6THmr+LxE8rmyzKo5LZHx2Y5f0Q6iU9qaAnNKMX9hXwPxC6hWFJ5+6qENjk1x2I6DkUf46ib9DY/kuNztG/1XWcgzgYnDMfPejS4dHtsfKd1l9RDVqLXTAjMcirU+81pLZdOnvENG0jpE+ywqtYEWBHtEeC6hnNYNYQCLiASdO/KfQhcxzVxLnSGi5PdI26Qhosc+mapxlw5MoSrNCoIv+/JVcK0k7StDDZaSZefQfqteaZFLCdmYwABTbHKS6Y8YESvFYDB4JJvsle4w4zPFEuAHIQI6C0ryhT0tLtzFhbn4c1Dinlz2wLWb9fon1CB7rjQ9O5s0Tu4rolqVjNxJsDysFNhMWBH3QsQLbk9AE3Bw8tO9x7ePmtzA4FtOXBpcXE3sYJnYbhF6mKhX4L9LJys00ctz5tKlo0EAE2MyCbkGV5jeIXOH3YaG2mSCR5dfRZj6NXXGh7gbmRI6QVo4bKAQZbB26DabD6riyzydxQhF6Z2fVdRAL+4WgGDB1Hcm1lZ4fy+q+r2jpp02iwsC+fDkNt1t4LKwwRuepWixkJfPl0kVZcs4oxM8FY0n6O6AJkmHEAgu0gbW2WY4S5jAbvNpv4Xj3RJmFMvY4DmCPcQsXh3KKlLU+qO+YAvMAT+aZCXx/wAEZosRw2S13fBMbRz6AoQzHLnsIEd4XIJ9BHuukFp5oV4hy9r8XQ/8vi/4mfyC0VWd9i5pJGXT4bqugnSAYNzO/gFp4fg2nbXUJvNhEjpfZE3YgkwvHshNrnJvWKszM0Ds8y7sHh4BdSJuOm8ifKbqzhGNw72gOJp1PhPnstXOcPrpPaebfmLqI4WaFIc26Pdtvot/KPlGGSbWM0aYsFI95hKg3qvK7gFu5JmbMMzMsUKdMuJs0TvHl81w/GVnF5fPe1G/nc/NHnGebF7jTHwtJnxd/Zc/xdifdKhLnLDcq/bgm/JssqtLXmLkE78yP7rQy3LdXYgzABO3QXQ3Rq9w+Nl0ilggwMO33Un1gJFzcBknzSYLVcmDq5aPhZJ9o+rkM1mSXkdSUb0qgFKtU/mMD3/vCDHVgA4bE7eSbQ2/IqUV5ZSY2U4MPRJjt0/tpWoRh4Qt/gvOOxr9m8/d1I8hUFmn1n5ofc5Oo4ZziI5+N4BuUMlqwo6lnw7syBY3ImNMnZc2x2I1TLp6WhENXPQaBbUfqc3uSefKRG4hCJOpwAus9FeNj5zyCWlvLO60G1yQOtok+AuFoVakC/K6r0WBo8tk6tBAJO9ytsY49MTkV9bjfqkpdYSR8mQ6seHSXgCR33A+gkE+am/yk7cuBA/eyNv4fBmyX2QheZ965LdOpwrf0DWX8NtbczyPS/gtelgWj+ULSFPwXoprLP3LPLY6PGH4ogwtGPJWm0JXrKV1I0JSpb8lSnrG6AFC9ys6UgyeSeqX9AqeMrUqc7rx9NWzSTewT6/SvAHb2Zpw3kFnVMq1VRUNyBpHheSR4rfeLKF6dH0usGV5UbS07qMulT1XHwWUM7w+ss7elrHLV9dvZboUqKwzSm5PSziKQc0iBf0KTaFgOkfJe/FtB8RdNaXBMcIMWmyRxhZee4/sqL32kAx/uNmx6kK4+oeay84osqMLapAabyTEEbFTUvBS/JackzDHguIO9zPjMrIxFSTK6XS/ww7UCq2sxzCCWw0gkeawOLOFKWGADHHtI7zT3rdS7+XwBS67IJ59m+ezXQK0h92fNdWxj/8A27Tzdh6Q8y8NC5TS+Fwn9kQuu5zhj9mpEbBtNvs3/r3Q+o+gI+AXzWlowjptJHtc/kgKoEf8Z1vuAL7C3iWxf3XP6rpKd6ddC7WNWllGRVsUS2i2dMF7iQ1jAZ7z3HYWKrtwoDJJBJgwN46FGfB1DssKXbHEk+XZ0SWi/i8u/oCbZPjHSoQcnhT/AMo06Ufeue4XJDNLNiIaXXIvvAlD2ZMFJ7g0yJsZm3REue44gQD6/ohfFV7Qb/3SqZSn+Qy2EYLryUNclW6LNNzuYAVXDU9Tx+7K4CXG2wO5WpGORZaJE9FUxNe9lPW2gOB8B9VUNtrI9F4MDykndp4pKgj6rfXHUJhxAndB/wBqdpsb+cBVzmbxI1X8NlzZ0b9mmNwaiuJsRdWC8dUFYPEvESR9VsUMUTv7LPH07X2M99BAxwjdR9sBeQsM40g+Cq1cwJ2lPjRvkB34EhzFn4hCjfndNt5nyCFcdijp/YWY/OALXJ8Lova4sH3dOh084pOAOqJ6pPxjI+NvuuajPIbJHpKoV+LH/wArGjobk/oiS0rkdUdim/iHuFRxWY02AudUYGjckhcuq5viX3LoHkAfZZeLrvce+4ujkYUiuym9QQcScaPr6mUSadK4LhZ7/PoEHPb7KV55L2ky907/AETLss5Viq1K9Oo9nkSBB8Nlpt4wxTRArE+Ya75kLMdUFgNtlFUcG7SUqbRFpsV+LsU5sGo2TzDWgpmR5LWx1Ut7QwLuc5xNpiAJuZKxaLNT2gmJMcrA+a7Nw9ltKjQBpgdZO5kASfr4pM58Y9D64cmSDCswmHZTbqIYA2LEkGeQ8ZQlmdGhiCdVPvdZIMxvurvFWcFstDmAfzEGTPQQhajjr8z4nf1WWCbem3ePgxc34S0B7qTiZHwu3sZsR4I8fL8DSFwdDLf8Wj6LAfV1XIv+a18oz3sxprUxUEW5Ect06zlLyCmkBn+IBLdDDIJbqP8AyjT8ggjUuo8R5bTxZkHQ7YGxsOR1Eco2QueCyyr3nh1OJkDc9COQWymajEzyg5MyaOC00+0e74hIAv5SiLB5mBgKWk/6ZqMcOfed2jfSHn2WZnNYNloAjbyjks7J2B9ZlOQG1HBp/DJIDZHTVF1bTnHsNzVclhJjsdr5rNqOm26IcVloDhLfhPfbtcbj3Wvw/SZWxFNgY0anAGwsNz8gVFNRWIqUXN62U+G+A6r8O/E1iaNHRqaS3U943ljJFvErAZSF7EDVzNz5jyXeuKI+ykCwkCBaA0Tb+kLjHE1RpqktiJmRzO0qVXSlY4sC2tJdGRXpAGAoqtOOa9rVp2UT3EhbDKeSklpSUIdcw+bOF3BpHPr7KRma2ktEzFhyWa7C6TuS07jm0fVT0ABzkFYPcbQ3jng0aebH8P781ZoZ09pkiZ5LINcC37hX6emoNzt8/JFF6UXMVmx3j/tQHNS4iB5/qofspG8H99U2lh3TeYKav7AJcS8vZ3jcbIfqOh0N/fmtvEM07kDyuT+iqPwJnW2241G4g72SLLF9DIwfkrNwriZJgHqoHOAMATffbkr+kRd2s/KVUrlrbnvO+Q8ECl0R+RPrd2BvuJ+e6yK8u91cbUaRJBlM1A7mw2B+qOMk0D2VW4eVL2PMiw+a8dVAUfal1+W3oi3QWhrGyYAJnpe5V3Osoq4bs+0GkvBOm0iIs7xggo54H4Y7ICvWbDjek07gc6h8eg9Vgf4j4rXiKdOf9NpcROxqGdusALN7qcuKHqv46wXy7MBSrB4gkAiehIXTaXEoq4bUzciO9sI3BhcsNK+11cyfE9kXtL9LSPh3JI20jqrtjyj0N9Pil2TZnmodUILpi3hMnY7wmsxgOywsRii+q6G6QDzM/Pmo8K92uLq/b6TNUv2bv21w8lMc0tv8lXq0+7zWJiMWGH9VcYqQma4m67Hd2SZKo5hmrmNmbnkdj5rGr5rbukg+FgqFfEOeZJJT4Ur7ESmi3iczFQnWweYJH5qjrjYwmrxyeopdCm9DHE50MQW1Se+9je0A5PaNBJ/3AB3qtThMgY2gQN6jR0nVLfque4fEFhkIkynigUn06kd5j6ZjwaZdHp+SVKD3obGzFjOycTY3saYeRqGsQD5O9x4LjXEeGLKktA0PkgDkTePLoum8XZi2tQw+gnQ8GoLRLSAG7+Z90I5tRa6lBgx+/wBEFfT5AzYAOC8Wni8CWkxss91GFqUtENDdKSfCSvSjpP8AFg+dctMWI68im/bSSADvYxz6QOSoNd4x5g/nyTKdQE94QZ3HP9FiSD5GtWYWfHbz5+qkwuIa6wKwamLa0QHuc0fy9T4BVqVcapBIPKJiPIq+0U5B0CRs4fsdFBWxkbST5xf0Qd/EnN7skE3/AH6K3h8xA3cSpLk/sFSCY4k76RJ9T/ZM+IlpiTePoVl0c0uYMKzg8WO0a7eDMG8x1Wacc7RojZ9G7U4OqkAtewAgc4+igqcEVjbXT6b/ANls4bNNIg7HceB6KDF5kRdpkeqxSts+mbI0wZkP4BqxapTnzd+QaoKnAVX8VKf+Xtt9FZrZ1UBlrt/VVhn1SfiA8xKFW3jl6eshd/h/V/HT9yPor+Rf4f1DXZ2jmdk0gvDSSdIvpiOe3qqbs3qDYz43RtwnRcMP2jzL6zrDoxnd2/q+Sarbxc/T1I2a9UQXH9j+X0hc5x/B4e59YYhmpzibtMSSTEzMAQFo8YcUntOypEQ34nDmdo8ghc5jUIN7HcIEpp6go1xkvkZdakWvLTu0wec+vNR6dRvaVLjjJ6WEqm6vG2y6da5R059nxlhYOBa50zYfODNz0hawytrm9oylpabSDKHamMtYyekLpPAZZVwRYSCQZPUapj/8obtUdQ+m17jBarhLQ6x6RuOsoV4iw0EG+y6PxCwCAOXPwQNxELEct/VL9O/kHc9WAiAI8ZXjQkGjZSkLpmEYUwhP0r0hQhGQpqbZiColawfxNPQz7XRYDp0T7fqwmGA/+Kn2f9LoHy0rNr1QSpsirNODrNIOvU0A8g1wuR42KpYukQPf9VlayWB6RVqWrZZ2Ly48gtF5IMeHnKZi6gawOdy+Z8kxLCjE+zeaShfiXEkzE8l4mFYEzcW7XAN+Q5K67DNBuXB3ODAlR4XCgXi5+XqrraSCMdQkonLwTcn2b+iezL2i8n5D6K72JXvZ2R8C0yhWwAc6S4j5qTD5TSG5dJiL7Kz2KcKEXVOESb2QnLOlQR4i/vKmw2BAdZ0xdeuamYigDRqAuc1+kOY5piHtcDpcOYIHySp1xfQa8hXWy+rpECQbgjmDsqDqdUGHNKs8AcXitRNHEOY2pT2e4hgeyYm/MW85CLaWNoPMNfSeege13yBXCtlOqTi14OxXxkkwBr4R5u39lYuIw7wfFdc+wUz/ACiVBXyenyaEleq/oeo4clw5c4nvABolxOwCLMRxw2nh6VKgRqFPTJ72lxJd8wZUXHuDbRw4exjQS4MIA3mSJ8LLn2MzA6wCzQ5tjAANrCbLpUL3o8hU0k+zU+2OfUMuIeZnYAmbqV+HeD3nRPMkAe8rCe4OMkj5lSMqtbaR8091gLH5CjC5Owkaq2oWkU9zPLU4R7StrOuCcPUwQrYPVrZPaNLi4vA332cN7CCJQJSxwGzoPiYst7hTi77LWcXPJpvADxcgEGzh8/Qqo84vdAsrhnXkD6tXS4tv4Is4Azvs6oZEip92egPxtPheQp+PeG2a24jCw5r7Ppt3afxNbza75FCOEqGjUMgt53EbEXWhtTiY1GUJdo6ZxFz9vz/RAXEbSaWrpHtyRLmWYdpTpVAT8MvHLlv7qbDcOdvhySRocH6j0DG6h6zCTX8Hoc3py5jbTzXobN05uwn9yvWmy3mcbVbZMcpXtkKOs2D7K0UxharWXt7wPn8hKgptkq9gaVjPifyCIEJeHuIW4YVNTGv1gEB12hwt3hzEck0v7S873P5ocrp+ExLm7G3RLlBeS9NHMcS1nieRWDVrOdOoklPqvLjJMqN4RRjhRHoXqfK8RED5tE6t1M2mQvaeFcCpBPT5IeSXkBI9ATXN8NlIZXnggc0y+JC4wm3KdUaZXjCompE455HBp8FI2nKjc9OKPETStj8tpmi7uN13dqG8BrgQTyFx7BDmT4ksr03DZr2OjyP6Inr4U1e7qDZBbJBNnR08lN/6W1mu/wBanHg0z8yst84Q1TeaaqVKX4o6i2N/3HL5JNqhYmXUK9NjWOfr0iJ6gLQY0ry0opPo7iWomzDAUq7NFRgcD58iDy8QFk5rwXhsQ7XVYS7rJHvG62g+F6aiKFko+HgLrTBR/wDhxhBtT+ZXh4Cw/wD9Y9yiftRz+SVQ2sifqLP/AEUq4/oCc44awtANHZAudYDUR6mOSGK7sO1xLQyw5km+3PkEVcRZHiK1Vxluh+5EyGjZoBO5O52UVTDFoDTgmOAFo0mwt0N1vrtSitekcYrwgZbxE0N0wPyEbckZ8FBhDxpE6WkBwBMHfcShzAYU0az6gwznE2AcwaWAkGwje263cJnTjU1PolhPdLom3iOmybJxT+IPycWpBb9lYSJaHeG4t/4+SiwgBDtOkCY0gQ0TvPjEqnQ1hwcS0NHQj6lQY7MG0wWMn7wSS28+oUbb8GVxSAfizhhlQl9Bo1ay0RYOAJEgcoQTiMP2bnMcCHNJBHOfFdcGBrVGnswW8pA0wByE3QrnHD7Nehx74klze9EnYnmtdVzXUhFkF5QESoqzplXcywXZuMSWjY9R4hUiLLeuzHIZRF1pNOkDfn+aoUt1pVhJHgIUa7K8FXEVQUyo/S1J1K8ppEphQ6ruPyTS6U/ERq+XsmEKEG6F4lo814oVp0GpxDSBmH+w/VNdxLSP8rx6yhshR1WwN1n469ZaCj/MNI/iA8R/dI5vS31el5Qg568YhdaCTC3+LUvxHyhQ/wAWpdT7f2QzrTXOKpV4FuhO7OKQ2J9v7L12cM5uCFw6116IP7lGlhTCmhnNK/eHz3XRuHM7ZiMO14mQS109Wxf2IXEC0BGP+HubFgq0x+JrgPMFp/ILH62r3K/8NXpZcZnUnYkKMY4IffmjioHZh6rg+yzsJhJVx4HOygOZtNpCHn42fVQdseUpqqzyXyCYY6yRx46oYqYoiN/l9VF9ucbG6v2kivIUOxs8xCTMWOqFm1ybck9tU8lfBBcQpbXb4J5rtPRCprOTXYl3khwmBNUrMiIb7ITzt+mrpD2hpHdtAHUG+6cajuo9is/PsG6phyIBLRqHWW3PuJWmltTRnuh8GPbUrCwxMf8AOB7Sm4qtWe0NdWpkdNUT5wboSo5e9w/03f0H9FBUw4mC2COo+i6yUWzlOUl5NjGYUi50nyIPyQsQRM9TbzV51EeoVbFiIWqOGdoZRNwfFaDqoMmP+lnMep6dWxRgntcxKhpv2SdX6hRalZRbF3k9Nk16eKm3SFDUqAqEYrJLxeKFYaX2pp5wom4gRcqnKRCDCyzUrt5JjcSooTdKmELHbheGsOsKLs0tKLC9HOqDqkytCjhewphekwxK2eEcUG1zfdp9wQfqhxXsoraK7D4x7/8ASXZDlFoOuWSTOqMpPc0OABBG4IP5Lw4Codmqllmf6GFpAMbesJz+KyvPyqsT6R3FbHPJdblVToFL/CKnUBZX+aT1UNXignYyp7VpPegjZq5K4xNQeUSnsyRvOp8oQzW4nf1VU8Q1CfiKnsWvyT34BqMjpj+Z3uAp2ZdSAtv5oCZnVQc/z/VePzV5uXH3VfxZv7J/IiHrqFIbx7qM1aYFoI90DMzA77+qmbmLvL1Vfw5fsNXILamKaLwPkoRmgm2/Ufqhh+MO/wCa8bjXI16VlO5BN/GPG3isPi7DtqUe1A79OJNhqYTBnrEgyqRxTivMbXJoPBJILSCFoppcJJoTdZGcWmDRcDtCqY4beqrg3XpMrscTi6Npi4Vrayr0mQZVh/wyjQLK9TdeAJzgvAFZRO0d30+irwrLR3FXhQh7qSXiShCdJJJUQ8Xjl6koQbC9OySSsg1JJJQginYX42/7h+aSSphw8hZQ2PooykkuXLydDOhLwpJIkQjfum0uaSSopEjdgnc/RJJQsezdTBJJQciRoulF0klC2TM5Kjnpii6EkkUfImf4sEF41eJLonMZK0Kap8KSSsoY3YpjkklCEn8g9VG5JJQg1JJJQh//2Q==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Rectángulo"/>
          <p:cNvSpPr/>
          <p:nvPr/>
        </p:nvSpPr>
        <p:spPr>
          <a:xfrm>
            <a:off x="1403649" y="1124739"/>
            <a:ext cx="6192691" cy="864098"/>
          </a:xfrm>
          <a:prstGeom prst="rect">
            <a:avLst/>
          </a:prstGeom>
          <a:gradFill>
            <a:gsLst>
              <a:gs pos="0">
                <a:srgbClr val="10179C"/>
              </a:gs>
              <a:gs pos="100000">
                <a:srgbClr val="1C26E0"/>
              </a:gs>
            </a:gsLst>
            <a:lin ang="5400000"/>
          </a:gra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OBJETIVOS ESPECIFICOS</a:t>
            </a:r>
          </a:p>
        </p:txBody>
      </p:sp>
      <p:sp>
        <p:nvSpPr>
          <p:cNvPr id="3" name="13 Rectángulo"/>
          <p:cNvSpPr/>
          <p:nvPr/>
        </p:nvSpPr>
        <p:spPr>
          <a:xfrm>
            <a:off x="1403649" y="2132856"/>
            <a:ext cx="2880323" cy="1008107"/>
          </a:xfrm>
          <a:prstGeom prst="rect">
            <a:avLst/>
          </a:prstGeom>
          <a:gradFill>
            <a:gsLst>
              <a:gs pos="0">
                <a:srgbClr val="10179C"/>
              </a:gs>
              <a:gs pos="100000">
                <a:srgbClr val="1C26E0"/>
              </a:gs>
            </a:gsLst>
            <a:lin ang="5400000"/>
          </a:gra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      REALIDAD ACTUAL</a:t>
            </a:r>
          </a:p>
        </p:txBody>
      </p:sp>
      <p:sp>
        <p:nvSpPr>
          <p:cNvPr id="4" name="16 Rectángulo"/>
          <p:cNvSpPr/>
          <p:nvPr/>
        </p:nvSpPr>
        <p:spPr>
          <a:xfrm>
            <a:off x="1403649" y="3356990"/>
            <a:ext cx="6192691" cy="864098"/>
          </a:xfrm>
          <a:prstGeom prst="rect">
            <a:avLst/>
          </a:prstGeom>
          <a:gradFill>
            <a:gsLst>
              <a:gs pos="0">
                <a:srgbClr val="10179C"/>
              </a:gs>
              <a:gs pos="100000">
                <a:srgbClr val="1C26E0"/>
              </a:gs>
            </a:gsLst>
            <a:lin ang="5400000"/>
          </a:gra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ILUMINACIÓN DOCTRINAL</a:t>
            </a:r>
          </a:p>
        </p:txBody>
      </p:sp>
      <p:sp>
        <p:nvSpPr>
          <p:cNvPr id="5" name="17 Rectángulo"/>
          <p:cNvSpPr/>
          <p:nvPr/>
        </p:nvSpPr>
        <p:spPr>
          <a:xfrm>
            <a:off x="1403649" y="4509116"/>
            <a:ext cx="6192691" cy="864098"/>
          </a:xfrm>
          <a:prstGeom prst="rect">
            <a:avLst/>
          </a:prstGeom>
          <a:gradFill>
            <a:gsLst>
              <a:gs pos="0">
                <a:srgbClr val="10179C"/>
              </a:gs>
              <a:gs pos="100000">
                <a:srgbClr val="1C26E0"/>
              </a:gs>
            </a:gsLst>
            <a:lin ang="5400000"/>
          </a:gra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LÍNEAS DE ACCIÓN ACTUALES</a:t>
            </a:r>
          </a:p>
        </p:txBody>
      </p:sp>
      <p:sp>
        <p:nvSpPr>
          <p:cNvPr id="6" name="18 Rectángulo"/>
          <p:cNvSpPr/>
          <p:nvPr/>
        </p:nvSpPr>
        <p:spPr>
          <a:xfrm>
            <a:off x="1403649" y="5661251"/>
            <a:ext cx="6192691" cy="864098"/>
          </a:xfrm>
          <a:prstGeom prst="rect">
            <a:avLst/>
          </a:prstGeom>
          <a:gradFill>
            <a:gsLst>
              <a:gs pos="0">
                <a:srgbClr val="10179C"/>
              </a:gs>
              <a:gs pos="100000">
                <a:srgbClr val="1C26E0"/>
              </a:gs>
            </a:gsLst>
            <a:lin ang="5400000"/>
          </a:gra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LÍNEAS DE ACCIÓN A FUTURO</a:t>
            </a:r>
          </a:p>
        </p:txBody>
      </p:sp>
      <p:sp>
        <p:nvSpPr>
          <p:cNvPr id="7" name="20 Rectángulo"/>
          <p:cNvSpPr/>
          <p:nvPr/>
        </p:nvSpPr>
        <p:spPr>
          <a:xfrm>
            <a:off x="1403649" y="188640"/>
            <a:ext cx="6192691" cy="864098"/>
          </a:xfrm>
          <a:prstGeom prst="rect">
            <a:avLst/>
          </a:prstGeom>
          <a:gradFill>
            <a:gsLst>
              <a:gs pos="0">
                <a:srgbClr val="10179C"/>
              </a:gs>
              <a:gs pos="100000">
                <a:srgbClr val="1C26E0"/>
              </a:gs>
            </a:gsLst>
            <a:lin ang="5400000"/>
          </a:gra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OBJETIVO GENERAL</a:t>
            </a:r>
          </a:p>
        </p:txBody>
      </p:sp>
      <p:sp>
        <p:nvSpPr>
          <p:cNvPr id="8" name="25 Rectángulo"/>
          <p:cNvSpPr/>
          <p:nvPr/>
        </p:nvSpPr>
        <p:spPr>
          <a:xfrm>
            <a:off x="5004044" y="2132856"/>
            <a:ext cx="2592287" cy="504053"/>
          </a:xfrm>
          <a:prstGeom prst="rect">
            <a:avLst/>
          </a:prstGeom>
          <a:gradFill>
            <a:gsLst>
              <a:gs pos="0">
                <a:srgbClr val="10179C"/>
              </a:gs>
              <a:gs pos="100000">
                <a:srgbClr val="1C26E0"/>
              </a:gs>
            </a:gsLst>
            <a:lin ang="5400000"/>
          </a:gra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Aspectos Negativos  (Debilidades)</a:t>
            </a:r>
          </a:p>
        </p:txBody>
      </p:sp>
      <p:sp>
        <p:nvSpPr>
          <p:cNvPr id="9" name="26 Rectángulo"/>
          <p:cNvSpPr/>
          <p:nvPr/>
        </p:nvSpPr>
        <p:spPr>
          <a:xfrm>
            <a:off x="5004044" y="2708919"/>
            <a:ext cx="2592287" cy="504053"/>
          </a:xfrm>
          <a:prstGeom prst="rect">
            <a:avLst/>
          </a:prstGeom>
          <a:gradFill>
            <a:gsLst>
              <a:gs pos="0">
                <a:srgbClr val="10179C"/>
              </a:gs>
              <a:gs pos="100000">
                <a:srgbClr val="1C26E0"/>
              </a:gs>
            </a:gsLst>
            <a:lin ang="5400000"/>
          </a:gra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Aspectos Positivos (Oportunidades)</a:t>
            </a:r>
          </a:p>
        </p:txBody>
      </p:sp>
      <p:sp>
        <p:nvSpPr>
          <p:cNvPr id="10" name="15 Rectángulo"/>
          <p:cNvSpPr/>
          <p:nvPr/>
        </p:nvSpPr>
        <p:spPr>
          <a:xfrm>
            <a:off x="571472" y="357164"/>
            <a:ext cx="142875" cy="6000795"/>
          </a:xfrm>
          <a:prstGeom prst="rect">
            <a:avLst/>
          </a:pr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1" name="19 Rectángulo"/>
          <p:cNvSpPr/>
          <p:nvPr/>
        </p:nvSpPr>
        <p:spPr>
          <a:xfrm>
            <a:off x="714347" y="357164"/>
            <a:ext cx="428625" cy="143999"/>
          </a:xfrm>
          <a:prstGeom prst="rect">
            <a:avLst/>
          </a:pr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2" name="21 Rectángulo"/>
          <p:cNvSpPr/>
          <p:nvPr/>
        </p:nvSpPr>
        <p:spPr>
          <a:xfrm>
            <a:off x="714347" y="1428731"/>
            <a:ext cx="428625" cy="143999"/>
          </a:xfrm>
          <a:prstGeom prst="rect">
            <a:avLst/>
          </a:pr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3" name="23 Rectángulo"/>
          <p:cNvSpPr/>
          <p:nvPr/>
        </p:nvSpPr>
        <p:spPr>
          <a:xfrm>
            <a:off x="714347" y="2571740"/>
            <a:ext cx="428625" cy="143999"/>
          </a:xfrm>
          <a:prstGeom prst="rect">
            <a:avLst/>
          </a:pr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4" name="27 Rectángulo"/>
          <p:cNvSpPr/>
          <p:nvPr/>
        </p:nvSpPr>
        <p:spPr>
          <a:xfrm>
            <a:off x="714347" y="3714749"/>
            <a:ext cx="428625" cy="143999"/>
          </a:xfrm>
          <a:prstGeom prst="rect">
            <a:avLst/>
          </a:pr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5" name="28 Rectángulo"/>
          <p:cNvSpPr/>
          <p:nvPr/>
        </p:nvSpPr>
        <p:spPr>
          <a:xfrm>
            <a:off x="714347" y="4857759"/>
            <a:ext cx="428625" cy="143999"/>
          </a:xfrm>
          <a:prstGeom prst="rect">
            <a:avLst/>
          </a:pr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6" name="29 Rectángulo"/>
          <p:cNvSpPr/>
          <p:nvPr/>
        </p:nvSpPr>
        <p:spPr>
          <a:xfrm>
            <a:off x="714347" y="6215085"/>
            <a:ext cx="428625" cy="143999"/>
          </a:xfrm>
          <a:prstGeom prst="rect">
            <a:avLst/>
          </a:pr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7" name="30 Rectángulo"/>
          <p:cNvSpPr/>
          <p:nvPr/>
        </p:nvSpPr>
        <p:spPr>
          <a:xfrm rot="1316726">
            <a:off x="4440500" y="2718065"/>
            <a:ext cx="428625" cy="143999"/>
          </a:xfrm>
          <a:prstGeom prst="rect">
            <a:avLst/>
          </a:pr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8" name="31 Rectángulo"/>
          <p:cNvSpPr/>
          <p:nvPr/>
        </p:nvSpPr>
        <p:spPr>
          <a:xfrm rot="19529736">
            <a:off x="4432206" y="2394729"/>
            <a:ext cx="428625" cy="143999"/>
          </a:xfrm>
          <a:prstGeom prst="rect">
            <a:avLst/>
          </a:pr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9" name="AutoShape 2" descr="data:image/jpg;base64,/9j/4AAQSkZJRgABAQAAAQABAAD/2wBDAAkGBwgHBgkIBwgKCgkLDRYPDQwMDRsUFRAWIB0iIiAdHx8kKDQsJCYxJx8fLT0tMTU3Ojo6Iys/RD84QzQ5Ojf/2wBDAQoKCg0MDRoPDxo3JR8lNzc3Nzc3Nzc3Nzc3Nzc3Nzc3Nzc3Nzc3Nzc3Nzc3Nzc3Nzc3Nzc3Nzc3Nzc3Nzc3Nzf/wAARCACLALoDASIAAhEBAxEB/8QAHAAAAgMBAQEBAAAAAAAAAAAABAUCAwYBBwAI/8QAPhAAAgEDAwIEBAUCBQMCBwAAAQIDBBEhABIxBUETIlFhBnGBkRQyobHwI+EHFULB0TNS8SRiNFNyc6Ky0v/EABoBAAMBAQEBAAAAAAAAAAAAAAIDBAEFAAb/xAAwEQACAgEEAQIEBAYDAAAAAAABAgARAwQSITFBE1EiMmFxBYGh8BQVkbHR4SNSYv/aAAwDAQACEQMRAD8Ay8dTKyxLI13AF1t3+mrvFiMIEkiC6g7SQD9Dfnn76TJuml3LFK1jwoz9dFQOYYiRTAopJJ22zf79vlpGMu548S/VYdPpcPxjk/a/1MLqJqY08if62sQxPI9h3/8AGh2oiyu01RGQqhiVxtJ4B9NV0VHCh80S+I13Zyo8uTcZvwQRr7qMFOI12SWdBtaRDtJ+f/d20ORCWLPGaPUpsTT6c9d+e++fE5HVvGX8KHgWBCE2yTzxpP1KSYV8NeouWNnIxe39v21GnaUzqF3P5hfYCWOfQc/TTjrtGkHS4KeaK0szpLTMGVkaNr5sCebi3yN9Aoo8mVarIpQ0lHjnzxOfD6SpQOIrIVf/AKrSW2E3F+f1sf8AfRoeSaOUBXmjRQxO0EAAnJ78k/fUOgvSHpNT4rGB939M7NwIBtt+Z7WHbRFCKlq1khi8QIMWyBkZue3P30jILJMfoi5xKAINWLNRzrHMyr/S32PmIv6/bREkzx9Fko6SQ/jKiWzzv2v+Y8fbuNU9XnFOJq+pVCjVHhxLusxVDZrL6Xxe/YaEpGqKtCadPDiAu7lsHPAH1++vbSBYmequQ7HN37fuo7oZKXplN4VIHFheWVFNzfBtySSRbiwA99CTdcdQaaBGQubqp/qOTaxwDft3P9vounSFnLHeGzfBxjnP8++rgI4m8NdqCxCbWtbQbwOxcoGlLC1oSNHBNV2/G1IRwQBJKr8dxkKM8ZJvo2kh8dJqapaYMtlMwYnaSLiwBG3Fv2zbXIJlkRvNItxtAvf7+o188UJSPYzROqeGDZ+PQkHIvx20lsl8CMXAyi2N/edjieni8FZPASLDHdgd7kEE3Iz9e+pRQRnaIZVELH8olyjdzYZ0tkFTEgE0Bd5LDchCsRa3Bt6/2Oi3dTKWgopPFNj4m0eU3sb2xxrSCBxARl3AMKqG1VNGtMjLNcw3YrtBC35APqca+lqZKkxxK/BBUpdSO1r8H7aDklkka1TG8QTnfuDBfX2+uNEinnlkE6yJ5lBKshc8c3B+2vKOACITnypkKSaomjmCbZVUg7gGIJBPF+O+caoeWSIOwWQTAC8exbAE5yAD/bjGrl/FU0bv4nl3WdFUsPXGTkXOMamDJvaSnqXkqCN7KiqC2bDm+cWt/fTCUviIUZSLPj93Fy/ifwu5bMVXG45BPt6HXKarlhCFVIkwDjkfK1vTRVPcReKqlpHBUmQfk9u37aXeO0jHa4tusbg4zoA3NStU/wCMERlVdXqqllhklkVCVIANrY7n7aKFTIQCN/3Gk1nph4fgzOpJB7jd3HzvqBkoSSWmqATyLDGiOVl6hYtHiyD4hI+EWclgDZiAF9Txo6CmaTbGCFKj85bb/wCe+jloWW4ETKHDHcbYv/ub6g1ARG8cMBmHHjC3kzyf5fXYQIgO2fA5suo1bAZRVewglJ0iqdnZVbxXW6IbksL9gO9s/L9Qur9GnCMFhLVPiHecgri/mvxr0TpkdMrw083UEZkUsFVsjkA35va9/lpnPF06RDUVckQSE/8AUcWt7YOb8W0pnDDaZXi0+TFkGRLH08GeTfD3w7XtN40kDKt2jTzLYta+TcbQBdi3YA6I+N+iUvT+mdOrOnStLC6CVJPGUxSxkDcUXBUhjnAvcki4yy+J+tNWI/w/8PxDfO3hzvGMhL5jwMliAWPewXgaJh39N6DW/D/VZo5qOalZqeeFtwjk/wD5LAAj1F/W/gFHAlWbNkYbcgmfWWIfDHTkp4GSamjZnkYgA3bNjfPpb5a7TdW/B0NdVzMBOIzFGBYBRYAC1sm+Qb9j72df4dv06s6TXUnU1jElK6yxvKQNqkG4B+YOP/dfSDrEq/EvW/wkXhQ0cB/qSxxhS1u1gBc9h7AnUxxUbJ4PMqxagPjXEgJaAfDPRn6oyT1yu9JHkXH/AFCMkC/a97+tra3r9JqWpTLBDAI0A2qGUXBxYZyfb20FDW0qNHT0yPIkabQIx+RVFh9tbnpnSXqum3q3hR5ReWJqVHaMEmwub2IsProEU6hz4ErYfy/EG7J7mQ8BHjJnC3sRtjA22x2ItoGWGlazRhTIzX8zj07D10bUipo5ngq1QSIWsACA1jgjPoR+ugHUzS3cbVbJJAAJ+upch2mrnWx7GQZFHclH4Sm1/MFNgWte1uR9ToswKwCSrdmWxNxc49uP9tToYaVV/qRlnXzKg7n11TUVMwZt73W4/wBA/wCcaQ30M13s9Tn4KMQhmUgId2DuFr/86riESJM+5yYxbIH1Fr5wB9tQjqHYxoYnVWe+0j0+uiB4e82UDaSWCnFvl/OdaB7mJbaTdSrxFlHiIgRbkjda1yLCx+vf01BmjglvGzb/ADHaqg+/89j89WeZk3hyCwGCBjHB98/e+q5lMYJdyL2zawyBpxRiLMWMyI1DrzKIqiSqnRZDuK38oNrkg3Fv01fJ+HVmSRVez+ZkNmOPTnudCKYXnCooCgfIj7n+W0TNIrnbOm1FXJNwW++eL6oRAo5kWfOc5pZWYo5ABEk2LFjHfHqf10JUCRmaT+nuvZSh+mf00eOoQw0m5ZiqAWUbLk+3H7+mkVbMZFkkEbx+HdjuOfW4PGRnSiNxupZiyOg2lo1pZjTpuqrlNu3yt8r8HnHPbTAf5SQCaemBPN0v+t9Z6kdmpEkjdkVmZVIa+6wGBbPfURNMQDc59AdacJPJin1O35SZvaqSnha1U0UaE2uSbf7++k3UepNFTrF04wny7t0SbbA4AF+5/S18aAqKiKonct1FSLlkYw+Ww737HIz8tAvRUDwtI9Zvmc3RYQRbH87aZvPRg4NIiHcRZg01XVtIxqJNxS35mz9O+vpepO8O1pCBYAEXG0Diwvj99VV/T6pRJNCktQiJvZwjXtb0PtnS7p8iz1KwyArAzWZ9wQXsbXvi17ZzrVS+pU+sVSFrn2htOy05RoSLA7hxYn1OrpqwmVHLAPGpUAL2OSL983NtAl5LqBE7HBNsH74H87a7LGyP5yyoPyk4De+sph5jjlwsvCg/lJyXUyGBghIC2yQRph0np9NTEJNKY47Ft0V5HJIwQB7/AKDvpVRtTnq9NT1ExSOQ+baLlfcX73xz68a0HWejzUfTKmpphK8iMVSIoCxO8dh7HIzb56MhrCnzOZ/FabGWo7T1wL/pNL8JVNFD1ROkyVHgwzQkrINyfiGJ/KdyhhggW4Nz3wfQI6Sjp4tsQiRm5JPmJHe5z6a/M9ZN1BTGtc04IzGHa9uL7Tre/BXx1AhSk+JIllTcoSsuwMYuL7rHOL5541enAqcHPkOTIWJv7z1momppY/CqxTyxnlZCCD9/bWb6r0bo4jMlJOIM5QSBxniym/2GtbB0jpFTCkkMMcsbqGVlJKsDwQb+2h+o9F6FR0j1NVRf0V5KIWOTYYGedefGrijCwZ3wsGU9TzRDFFKyAsyuCRIykXtr4RPVsFjRkI5JFht9dC1vgx/EG7EKViMEhVrrFtAxzyQWJHt76ewmOGlBZgLAYI81gONcXPgVcnPU7+DU+phsdxJVQSQECIO8iEsRuCC3cg4+50aVTwrWUA8BTdsnFzfXZ6yRwY4DtRLsd4w3zzpc3iLGoe7sbWUjn5X14KBzCfMdoWupLxQH2Jgkcg/bVLT1IUsXRxgAPbP2+epGnlKsZVCHP9MjJ1EFIUskaySAjmxt64+f7aeiZJzc2oQfN2JVD/SqZIwoD8qGAIueQf3+uvpopZ2jh/qBkCtG5Nt1r3UHjI4+X11xJKyRGjbaEfAREXHGcDjGdVia1k6hVmbBCxqTYDnkZNjbOqL28mcltRZPtC4en0Yp3WkQySm8iE3YcYAznHOfQaWydM6iVMtSjoobGwgluLgC57+2if8AOAvkipWCqQSvHI5yeMn7nXJOrlWGxTuAuFUgD6f20vI+7paMbh15wm7se33nKGglkiImgfwRfw1va1x+XPAt3+WmCUKhFtA3H/zzpNP1RFdFlmWzWIDAC3yJ+fyzqw9TQEg+CT6lCf1C6VTDxNzfimViNi0B7SucJE8ixxpcPckA7VFhYk89j/5zqmWpjjqXlhvZzs2gAAC2QPT/AIPudF9VozR+JSzVtOUALblUtcki4Bte+PUWyNBR0dLelX8UyB7bn8JjswL/AD+n7Z1qrPqGz4uDY+8Lj65VUsZWOdtgFlsPLe4N8Af9oH00vZnqZS7W3m5Zgpz8zrT0/S+kpSMXqyZSoMaxRFmOLsCvOOcenbSd6tJ6mQLUnwVUqBlS3bNrjtppwlVucjN+LKrmlH3i+tSemm8NFdtslh4isGOL3IGmFfLTLAkc1JJvMaoB4gJbnlfnpjN1JYkUtNOxb8paTdcHv7551lKhqmefxJG2lTdi2Swvcjm9talOaIoTk5NZlZid0orKqOGuEiRIZUCkggMFIPJseL8jGmEPxRW9QK01VUsgsci2WyQSCeQDYG+s3UWaaXgbyCSDe99dpFY1Hhou4kfltyBz+3bVLICIuzV3NpT9Ko+pRtN1KKqrK4tt8WOZRGF4C97mwFiCLXtbGjB0uKkkgFB0qJZJSSC53FfbzG3Avc4Htof4flWiZQH8MMPyuQeDxb9f5bWj6f1GTw5VkZ28Wws+dy8HGMXtqVsp8wAVYcnmIn+Iuo0lQ0dH1AbY5CQ0AsrepHGLg9tcX4u61BHuqK6SaPcP6UjX3ZvwfcfprV/5bWVm4N05JImODIiAfrY6znxB8NtBE8sUJpTyUZt6P3AB/wBJ9Lm3bQpqEJq4pgQLgk0h6zBHV0toKiN/FI3YVgbMB873+utRD0xnoHqHBAYYCKWN/U+usL0qd0gZVa27dYW73U9z7W416P0D4m6nT9MphD0uaq6XCjCWWPzNtUZKm+chj8jbFrmk4Rl+aVaXUuh+kS1HTqtwA9PIpZb+Y2NrZ76XdTpqyLa/+keVWja9sf8Ajj760NV/iH8P1vk21qWNm27WIviwBP17nShurdInlaaKOpaOIAhZBa/e5Pb0sPTUrab0uRO/i1SagVXPtEcjHwnZmaWTChWa4+ee/wB9E0NJNWVWzaQpje7DKR2UkXPYki311KhpkmEk1cWMEcxUxoxUOxF897AH9h76l1PrDeEFhASAEAIEtj0sONEcrKdo5nC1DhraqlFR1KOmiWlR0WMtYuEsZDzye1zjSyasjPDSSR8k3sFzjNzm4/TVM6NXKyIURXBYlmCrwcknn978aEppplYUsCxyuTZQCTf39v10YUVcjBsQo1dolmjhk8NybNuDHn9Plo0oqxlapjCoXcSyneQf/aMi/wA/20NLOtGoijkZamVhuYG9j3/ntpcYYpKgGrLER+Zi3k3D5cjjtrK3fSaMY8xqvWun0reFBBvJ5kmG4L8jYkH6d9XnqvUySVpaoqeNpa1vbOl3+bmKP8PHZYGbcohUAFrWuODxcXtoYdbdQFMW4jFwoN9B6N+P1hFN3U9PpPg9upVKPBU7ZZFG1cOIFHOd2QuF7eY98nTzovwBRdK6jVT1rvLCqr4QmkVVJ5N7Ztfsbd+bX15pD1nrdLXyWnMXjyb5FRl2uwze5v8A6ifqT9GlR8WdRFMIIqkRs7MWURrcm5NtzXP7c6rG0Sp9UxWieBHHxn14UpMYaJJ1k8pgQPvAvcXPuBm2PNryxa5zUHda5PBxf2Htz99XdUrvHl/qStK5uTYY3Htb2x+vtpeqSyyBhlma2Rckn0GtI8mTfN3NGKl6hEjjFgigBRknP68/TVsdOTQySJvAkJFkFy3axPsR/M6BpY3hiVgpd7g2AtYYONH1XjyoCjSAN+ZNp55OftqYtzPYtOzH6TJ9RppIpg7qVDG4Bxxg6OounVTxK0asNxDhrWz6fr+2ipBUB1VgLHJWRQ2NMemzK8Kx+EyKbAgHaBxkfXtzpj5SFjigIq4d0ymmecvPAzsqjbsQ+ZySLY9DfOtx0f4dqYqZJa2ZIZBdgosxW/v/AH15pW/iInZo6iR0uAu9zYH0Ppq/ofxPXQxvDLUOQguCW/KbjtqHNiyOLWAoVTzPR+qVX4OEml6inltdXVccd/7ax3Uuv1XUfFibcipcFRkEcEY0trOrS18qAAmYrcKM5Hy+dvrqmioql+oSAmNwshvsFltyM39Ce3bW6fSVyRzPOxfiF0oWGJaaOaBpNu68lMGyTe2UawH01pqTp3WXp/wlNHTCnkBE8bIlnJtc2AHbsLduNc6R0PJmmclubJYW+331qIQ9OhJjmTaCPMy4v65xzrpk2KhLiExcP+HFaa2OonqkEHi+I1MqnPsDfGnD/BMSPEkU4SEncY5WG1j27aevUym++aQMoG0kjI1XNLHJETNUPcDcVaTAP9tCVvuPQlDampkPiOnfpaKqzrK8rs2HBsSQNtxxYAfTWQ6hV/0E8QsTfLJjcffWr+KJfxcf4emhZnyzSrKX81wNuTY/T/t1hesFoYaeSaN0Eq740kUrdbkbvfg6WMdPJsnJqcv45ZXd2IbyqmQOf10yhlNNSpTqqvNIbSuyjao7KMe3fQPSlvTCqlgQ2ayN5gwscd/+dXVNQWBEdzvwCz7Qc34uMcaF+TUWBbEScMUfjyBAXqAmZi+QPRQPbF9AVFUS0kCwFBe5Dg7uLeuvppnYrBFOqgthmBHhk9r8/ppxTdFioY/xFW3jsASAL7eMXxg8414kJy0YBzUD6P06QuzTxEMq4b/t73Btp2/SwXYnp9MxJ/MysSfc51YgjmptlEGVwLbWIAB9rge18cnVH/rzk1iqT2C8fppDOXN3ULH6Ys5Cb+kzrzzrUFy5QbTYBTa3f9tEU9St2VzdfMRfFweeNSlEbhRsIY97XJxmw+eraelQRsZE2C9ipvc276qZwIhfjlcqBtjKWjXb3UXJ9e2oxi0issSqBncPzfros05RUKPHc9mW/wBOL6FaysqSxKWxm9u/Itpe/cYVAdCdNZt3blc2sdtsH3zbXwrLJ4guRbIJ2ke2q5KYMjyQsWAF/DIuR7g99Ainils4kYrxgH5aIKphg3HtP1JpQNyISMAGzduL6MSWJgJIVEZtlQALf82zrO04/C3s/ltey3Nr99MEqPFYBGYujqWFg25T2A/nfQMgviesjqcqJXmp3QSK7RjG/wArDNwbHtoaPp9Q80qyJ4SMjNvFrAHvq2mqhKKqCSQLdiACbbSDj2z21fHQv5Xkqm28nbLsF/T551o+HiU4dKzqWla00YlRIg/tIU3uwv2tp5QhoCBTRSmy2yjqBzYXP6/vpWadXw9Q9gSLiqH09cc6tSimiBZ5PEUEbQ1WLfUBT+umhwOow6MjkmaP8fMoIfcLfmBJ49OdRWvZ0JClR/2ECzfMbs6RxIxATfEgHBNYCR3tfZot6YiENJLTi55etsL/AE/mNe9WH/CcfNGDdQeyEeKx/MQrquD9T76tm6jKIl8siq35WaVBk84tpPHNFsF6qjaW4JvUs1hk92H299CloyCFqaVBkMfFlx/+WtGT6TTpaHf9obIhnlIDqSef6ve3oBbtpR8Sw1UwgMsjShG8BLm5UACyjAvi5vqwyxFj/wCspfITkBs+1y+effQtfWIyOEtcKxDiI7b+1x7jWnJfEVk0tLdzldWbYYht5A2ANfbYYv8ApoNI6qoICeXxmsWOC3Y3+/tqEPhSIA0PibjZW3WFu9/5201R6aOYNTqoNsm9gee4OktSg0OZzr2QynoYqBXllJlnwdxUEqeBn/btrjyzb1SIOxdgpkA2gfb01ZPUwPEbQ7WLEbUO5dubL78+mNLpNtHLGsk+5JBuYAsWB9xbHObaQoLctBBPUvpmiYiSomnCDaSyIA5IHAv9tGpL0tkUvEdxFzeJjnSn8NFLNHLHNB4ZvaESHdIT7E3H6a680sbsnjldptZANo+Xto2UTGDD5RIxPDCXCou5+W37iAR76tvEVADMhxcO3fS2ol2RK0l5SLliBgG/sfl/Brkc/iBpBFZDi5Pp7DjTDjvmOUEdRgtY6SWMcpYkb3Kmw9LDj7ak6xywM8cSB/8AUQcA/wC19AiZJV8J2uOQQwuv8xqyGp8ANHV7ADcqyjPzPtoSntCu+5EtJTz+E585yLG+OxtqitkFGxdbAMMAcE4vjj/zqM87GTzy7QVGzuLf20bJTNVQbWG5t3lKgm+P76aPhq55VNxYsu4ozuguRwRex9bfwac0zQsLwELHuF7W8o7kHm2q4el9Jakkdqs/iLWCAABePcfvqUfR+ngeM1UslzeyyWx6X9dY5UyzBjVjyL/OoxShS7yIgJY3FmyWvgE/LVgpFTYE2sDa7M/5T8hi1+4/8DqlHE4iFSwjFrnxTxzk3I0wdI4gpHU33WuipUWsOb3JF+cY0jaSZ1jqFVaFfv8AKQWKKPIoZb3B3gCwPODfP8xqUg8okfpsjEkgglb/AFz9cakJopWCf5pKyMBu31Ixb0tlcn341FKrpkllWslmndwAd8jG/FhYW7+npjRUYJzLQNjn6j/EnHE7BmPTJFDAA7ZUNh6gH3739dXmmiFMVkpwWc/lwQPS/vgZ1zfQRGSlNWwkiuJPEZ77rm4OLG3Gq36p0tCQ1efKLqi77EnvfJBzrKcniMGfEq2zc/l/iXrQQ06JKvT1Nj5XXap47Y9fW/fXLM5dUpI1YeZY2Ykgdshb3/ltVDqvSWWONqmWNVJZSqOAQecgZvjka+q6zp8LJJPWVE6lbgCJ1x2IN7j5/fRbW8iK9fEej+v+p9VU6iVW8ByWX8wFiB3B4/nbSepoWG4TQRm/5Ahz39fp201gkSop5pojUtDHtuPOQFtzYG/B9dLjL06UATU1UFViqnafNzyCbfQ/fWKCOYWTKhoGv6/6iTqFPLe+z+m3mUe17fwan0lXMq+NI4jXEaWwLm/zt7e+jJYImLIhqNik/wBNsEHgi2Pb3ydQ8AIpRVu55VhZQLEG/wCmnE8VPntQCpIh87KaFFmqVM6kvttY7iSCRix4OhFkgEca1VS0krgg2YG4wPTPOD89V1sk7XkKLvk/OCuD6WvxquipdlPI5iWSZmYLtezLZTwOb3APvb30sLQk6AVyZB0NLIngjZIGurC2D2ItxjQ7VkSsQ1U+4GxtLcX+dtXCqFXIJZEaMIgTaQSG9yfvf56aJ0hnRXjMexhdbE2t9tESq/ND+Lqrit5RA6t4Z8EsrMAbXI9T29sdtUTeFBWbS4ZQbEFwwHHoBn3GvvEaSBlJO1hYENm3ofbQohaGS9y4Bxc8fzOjWPUWIdtsUmUqyEgbgTYG19vHP11ON/6SsCoYsBcgWGcNx/L6GV2mI3NHGoOSefXOnNLFFEipGv8AVc3vfFuLWN/20LECEuMueILVxQ088bTs0ku0ldwuB34PP11dFPS2v4cvmH5QgA+tzoxqYmQvIIlYixZpFs3yzq7ZBGSpemBAAIZ17+ufn89ZfHUpXC3W4fpAZ+qUizKZopHZAFBbbxb1P11evVKYqdtBMYuWYRgC/vjR6wKmwNNSgs+FZ1Csfln76ImpWDt/8K21TcmXm45uOPS/txrwc/8AWUnTjdzlEGq6+jTEkU5uRfZGECn5kHP20PP1np3i73oqiVtosZZUxb0G3Gu0NUhZhFWQMxuuXJ+RFze1vf6aMlmhO3fUxtYkbTYra3sCb/fQWb+WO9P4a9YVBT16jVWKU8qkjbfaOfpqhviGkLlhSz77jPiBbH2sNMg9O6bmqKVYAt3IawX53X9baspfDmjPgywhWAtITtXnkXzc8a0n/wA3BRT2MoH7+8Ut1ynaBhHRzkBt+97kbvY2ySe9tCn4kRJPL06VlXgtMd+fe2tDKIWJYTwhA2LObX7g3X9dUTTWRkE1IzsfKFNrC3YmwY57emvA7edsNk9Tg54qXr0k58b/ACmVoiSL2vb0FwOdXx9Yqnn2npMpjQ2ZBuUrwACf+e2mElRT7mU1EbhbXte4xkDkDPvoaokhSJ2kqYWQFdilguBj0NvbjW7mJ+WLOnxKLGWCnqMqeIf8vmdQcAA5Hzz++ov1vqjEEUTgCxuwvbuBc5Hy0W8iOrJ+PpEPKo0q+Ud8C9j9NCz9SpoUVI5Y5XuPOpYfTnI+g01g1dSRQAx54+8hUVdefAaenQRudyi9mN8d/rqDpsieUGMkC5kVjYXO3jF/bvfUTK1aJPDkUZ4PD/b6n7ajT1KqmydSbN5gCQSBkm3qeNKogURJ9YgIDLzfcrZwjStOySBk3lhcFSb33AHB9NAoQAaiOSTwt2drWJz+n10b+JpvDndnUkFQARyTjHqOe3bVFI8k1VIsW4wsbkIlgLDuv14xfRDzJgGAqoRJJSlvBEsrr+bxGjtcHOc89u9zpe0sO42SEi/cj/jTOekirJyJ3FLM72y1la/c9h/PTQhpY7m8TX/+r+2vAiacY7Eop45JMCMc/lvY/r30XRUilndo90ZG1WchbE+xzfRaxoKhQFFiQCOx0esES14iEa+Hs/Lb56EPctCoqjjuBfh6R1AEZKbfzWwff9dUHpoezzSslsbgLgnnP11rI4IVhmtDFx/2DRgpYGpFHgoliADGuw/cW0Wxu7jkbCBtomYhaWNAkiyylZMXQG97++NXSdMpGZvHlkZrWDWG4fTTmdQKgKLgeQYJHPOixQ0xSa8d/DJK+Y4NtACWlZ0+NADt7r9YmWkpzDCp8YrCb2NldL2uf01VFSR75Wp2qYd7FWRGKhh6enH760NTTwlIWMSbnjZmNsk29dd6fBDLHOZIkO1GA8vGDoQGboygLgxqC63M+OkdOhNyjCRTdXWS/btnPz0UYYfF3rGzRutypl2k3v25xf399Shlfxy+7LFlOO1+PlpjRwRyUr7l7bcEjGdLt7q5ScWnUD4BUUU/Soqh2iljaYhNzIhKi1+59eDjUUghppGjjVlRCdqWbzcC37Y/fTWtpYo2UIHA5tvaxsBbvqcRMfVLKzWsqbWYkbbg2sdEVa+TAD4EQlUHEBkpUdhFLG25xdWBBJHb0++eDqp6OKbwVeFj4TXXYb3vyQRnnOddh6jVT9ZjgkkUxrUbQoRRYX9hrRyTv4qINoGy+EH/ABpiYWbzIG1+HsJ/aZeooaQosjwRNK3l2pK1gR6jFr/7ah/l9E6RxyUy2Lltgf8AMTxcg5+/0016zUSrUqqPttsYFQAb7rc88auNRLFSmRHJfwC25vMSQffW+mwbuadVhKcpyYgFDRvCrRU1PEyE52kkjNiSdUinWI+LJEr5L22AfW/I+mNWdPqpqiGWWZgZAw8wUA9/TR/4eKdryqXIC2uT6awk3UNERl3+8SGFQV3Ld1UuAoGDb+3fWg+H/g7rXUqMVy0kIpKncFeScI1gSCQDxwbaBQePXRRyksrWvk3PmA551+h4+m0dFAlPS06xwxqFRBeyi3GhYuVtZJqNg+ATwZf8NPiG8lo6JUzbdWLf07DV8P8Ahp8QQbneOgL8h/xagLj0tr3M08I4jXIscc6+8CIcRrnnGkerlPHEnZQRU8In/wAMPiyUtvbpt75H4oc37+XP99Tk+AuvRuyNHSXUkG1SAP8A9de6vBEQpaNTbIuL20grVH42o/8AuN++j3ZD7RbY1af/2Q==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20" name="AutoShape 4" descr="data:image/jpg;base64,/9j/4AAQSkZJRgABAQAAAQABAAD/2wBDAAkGBwgHBgkIBwgKCgkLDRYPDQwMDRsUFRAWIB0iIiAdHx8kKDQsJCYxJx8fLT0tMTU3Ojo6Iys/RD84QzQ5Ojf/2wBDAQoKCg0MDRoPDxo3JR8lNzc3Nzc3Nzc3Nzc3Nzc3Nzc3Nzc3Nzc3Nzc3Nzc3Nzc3Nzc3Nzc3Nzc3Nzc3Nzc3Nzf/wAARCACLALoDASIAAhEBAxEB/8QAHAAAAgMBAQEBAAAAAAAAAAAABAUCAwYBBwAI/8QAPhAAAgEDAwIEBAUCBQMCBwAAAQIDBBEhABIxBUETIlFhBnGBkRQyobHwI+EHFULB0TNS8SRiNFNyc6Ky0v/EABoBAAMBAQEBAAAAAAAAAAAAAAIDBAEFAAb/xAAwEQACAgEEAQIEBAYDAAAAAAABAgARAwQSITFBE1EiMmFxBYGh8BQVkbHR4SNSYv/aAAwDAQACEQMRAD8Ay8dTKyxLI13AF1t3+mrvFiMIEkiC6g7SQD9Dfnn76TJuml3LFK1jwoz9dFQOYYiRTAopJJ22zf79vlpGMu548S/VYdPpcPxjk/a/1MLqJqY08if62sQxPI9h3/8AGh2oiyu01RGQqhiVxtJ4B9NV0VHCh80S+I13Zyo8uTcZvwQRr7qMFOI12SWdBtaRDtJ+f/d20ORCWLPGaPUpsTT6c9d+e++fE5HVvGX8KHgWBCE2yTzxpP1KSYV8NeouWNnIxe39v21GnaUzqF3P5hfYCWOfQc/TTjrtGkHS4KeaK0szpLTMGVkaNr5sCebi3yN9Aoo8mVarIpQ0lHjnzxOfD6SpQOIrIVf/AKrSW2E3F+f1sf8AfRoeSaOUBXmjRQxO0EAAnJ78k/fUOgvSHpNT4rGB939M7NwIBtt+Z7WHbRFCKlq1khi8QIMWyBkZue3P30jILJMfoi5xKAINWLNRzrHMyr/S32PmIv6/bREkzx9Fko6SQ/jKiWzzv2v+Y8fbuNU9XnFOJq+pVCjVHhxLusxVDZrL6Xxe/YaEpGqKtCadPDiAu7lsHPAH1++vbSBYmequQ7HN37fuo7oZKXplN4VIHFheWVFNzfBtySSRbiwA99CTdcdQaaBGQubqp/qOTaxwDft3P9vounSFnLHeGzfBxjnP8++rgI4m8NdqCxCbWtbQbwOxcoGlLC1oSNHBNV2/G1IRwQBJKr8dxkKM8ZJvo2kh8dJqapaYMtlMwYnaSLiwBG3Fv2zbXIJlkRvNItxtAvf7+o188UJSPYzROqeGDZ+PQkHIvx20lsl8CMXAyi2N/edjieni8FZPASLDHdgd7kEE3Iz9e+pRQRnaIZVELH8olyjdzYZ0tkFTEgE0Bd5LDchCsRa3Bt6/2Oi3dTKWgopPFNj4m0eU3sb2xxrSCBxARl3AMKqG1VNGtMjLNcw3YrtBC35APqca+lqZKkxxK/BBUpdSO1r8H7aDklkka1TG8QTnfuDBfX2+uNEinnlkE6yJ5lBKshc8c3B+2vKOACITnypkKSaomjmCbZVUg7gGIJBPF+O+caoeWSIOwWQTAC8exbAE5yAD/bjGrl/FU0bv4nl3WdFUsPXGTkXOMamDJvaSnqXkqCN7KiqC2bDm+cWt/fTCUviIUZSLPj93Fy/ifwu5bMVXG45BPt6HXKarlhCFVIkwDjkfK1vTRVPcReKqlpHBUmQfk9u37aXeO0jHa4tusbg4zoA3NStU/wCMERlVdXqqllhklkVCVIANrY7n7aKFTIQCN/3Gk1nph4fgzOpJB7jd3HzvqBkoSSWmqATyLDGiOVl6hYtHiyD4hI+EWclgDZiAF9Txo6CmaTbGCFKj85bb/wCe+jloWW4ETKHDHcbYv/ub6g1ARG8cMBmHHjC3kzyf5fXYQIgO2fA5suo1bAZRVewglJ0iqdnZVbxXW6IbksL9gO9s/L9Qur9GnCMFhLVPiHecgri/mvxr0TpkdMrw083UEZkUsFVsjkA35va9/lpnPF06RDUVckQSE/8AUcWt7YOb8W0pnDDaZXi0+TFkGRLH08GeTfD3w7XtN40kDKt2jTzLYta+TcbQBdi3YA6I+N+iUvT+mdOrOnStLC6CVJPGUxSxkDcUXBUhjnAvcki4yy+J+tNWI/w/8PxDfO3hzvGMhL5jwMliAWPewXgaJh39N6DW/D/VZo5qOalZqeeFtwjk/wD5LAAj1F/W/gFHAlWbNkYbcgmfWWIfDHTkp4GSamjZnkYgA3bNjfPpb5a7TdW/B0NdVzMBOIzFGBYBRYAC1sm+Qb9j72df4dv06s6TXUnU1jElK6yxvKQNqkG4B+YOP/dfSDrEq/EvW/wkXhQ0cB/qSxxhS1u1gBc9h7AnUxxUbJ4PMqxagPjXEgJaAfDPRn6oyT1yu9JHkXH/AFCMkC/a97+tra3r9JqWpTLBDAI0A2qGUXBxYZyfb20FDW0qNHT0yPIkabQIx+RVFh9tbnpnSXqum3q3hR5ReWJqVHaMEmwub2IsProEU6hz4ErYfy/EG7J7mQ8BHjJnC3sRtjA22x2ItoGWGlazRhTIzX8zj07D10bUipo5ngq1QSIWsACA1jgjPoR+ugHUzS3cbVbJJAAJ+upch2mrnWx7GQZFHclH4Sm1/MFNgWte1uR9ToswKwCSrdmWxNxc49uP9tToYaVV/qRlnXzKg7n11TUVMwZt73W4/wBA/wCcaQ30M13s9Tn4KMQhmUgId2DuFr/86riESJM+5yYxbIH1Fr5wB9tQjqHYxoYnVWe+0j0+uiB4e82UDaSWCnFvl/OdaB7mJbaTdSrxFlHiIgRbkjda1yLCx+vf01BmjglvGzb/ADHaqg+/89j89WeZk3hyCwGCBjHB98/e+q5lMYJdyL2zawyBpxRiLMWMyI1DrzKIqiSqnRZDuK38oNrkg3Fv01fJ+HVmSRVez+ZkNmOPTnudCKYXnCooCgfIj7n+W0TNIrnbOm1FXJNwW++eL6oRAo5kWfOc5pZWYo5ABEk2LFjHfHqf10JUCRmaT+nuvZSh+mf00eOoQw0m5ZiqAWUbLk+3H7+mkVbMZFkkEbx+HdjuOfW4PGRnSiNxupZiyOg2lo1pZjTpuqrlNu3yt8r8HnHPbTAf5SQCaemBPN0v+t9Z6kdmpEkjdkVmZVIa+6wGBbPfURNMQDc59AdacJPJin1O35SZvaqSnha1U0UaE2uSbf7++k3UepNFTrF04wny7t0SbbA4AF+5/S18aAqKiKonct1FSLlkYw+Ww737HIz8tAvRUDwtI9Zvmc3RYQRbH87aZvPRg4NIiHcRZg01XVtIxqJNxS35mz9O+vpepO8O1pCBYAEXG0Diwvj99VV/T6pRJNCktQiJvZwjXtb0PtnS7p8iz1KwyArAzWZ9wQXsbXvi17ZzrVS+pU+sVSFrn2htOy05RoSLA7hxYn1OrpqwmVHLAPGpUAL2OSL983NtAl5LqBE7HBNsH74H87a7LGyP5yyoPyk4De+sph5jjlwsvCg/lJyXUyGBghIC2yQRph0np9NTEJNKY47Ft0V5HJIwQB7/AKDvpVRtTnq9NT1ExSOQ+baLlfcX73xz68a0HWejzUfTKmpphK8iMVSIoCxO8dh7HIzb56MhrCnzOZ/FabGWo7T1wL/pNL8JVNFD1ROkyVHgwzQkrINyfiGJ/KdyhhggW4Nz3wfQI6Sjp4tsQiRm5JPmJHe5z6a/M9ZN1BTGtc04IzGHa9uL7Tre/BXx1AhSk+JIllTcoSsuwMYuL7rHOL5541enAqcHPkOTIWJv7z1momppY/CqxTyxnlZCCD9/bWb6r0bo4jMlJOIM5QSBxniym/2GtbB0jpFTCkkMMcsbqGVlJKsDwQb+2h+o9F6FR0j1NVRf0V5KIWOTYYGedefGrijCwZ3wsGU9TzRDFFKyAsyuCRIykXtr4RPVsFjRkI5JFht9dC1vgx/EG7EKViMEhVrrFtAxzyQWJHt76ewmOGlBZgLAYI81gONcXPgVcnPU7+DU+phsdxJVQSQECIO8iEsRuCC3cg4+50aVTwrWUA8BTdsnFzfXZ6yRwY4DtRLsd4w3zzpc3iLGoe7sbWUjn5X14KBzCfMdoWupLxQH2Jgkcg/bVLT1IUsXRxgAPbP2+epGnlKsZVCHP9MjJ1EFIUskaySAjmxt64+f7aeiZJzc2oQfN2JVD/SqZIwoD8qGAIueQf3+uvpopZ2jh/qBkCtG5Nt1r3UHjI4+X11xJKyRGjbaEfAREXHGcDjGdVia1k6hVmbBCxqTYDnkZNjbOqL28mcltRZPtC4en0Yp3WkQySm8iE3YcYAznHOfQaWydM6iVMtSjoobGwgluLgC57+2if8AOAvkipWCqQSvHI5yeMn7nXJOrlWGxTuAuFUgD6f20vI+7paMbh15wm7se33nKGglkiImgfwRfw1va1x+XPAt3+WmCUKhFtA3H/zzpNP1RFdFlmWzWIDAC3yJ+fyzqw9TQEg+CT6lCf1C6VTDxNzfimViNi0B7SucJE8ixxpcPckA7VFhYk89j/5zqmWpjjqXlhvZzs2gAAC2QPT/AIPudF9VozR+JSzVtOUALblUtcki4Bte+PUWyNBR0dLelX8UyB7bn8JjswL/AD+n7Z1qrPqGz4uDY+8Lj65VUsZWOdtgFlsPLe4N8Af9oH00vZnqZS7W3m5Zgpz8zrT0/S+kpSMXqyZSoMaxRFmOLsCvOOcenbSd6tJ6mQLUnwVUqBlS3bNrjtppwlVucjN+LKrmlH3i+tSemm8NFdtslh4isGOL3IGmFfLTLAkc1JJvMaoB4gJbnlfnpjN1JYkUtNOxb8paTdcHv7551lKhqmefxJG2lTdi2Swvcjm9talOaIoTk5NZlZid0orKqOGuEiRIZUCkggMFIPJseL8jGmEPxRW9QK01VUsgsci2WyQSCeQDYG+s3UWaaXgbyCSDe99dpFY1Hhou4kfltyBz+3bVLICIuzV3NpT9Ko+pRtN1KKqrK4tt8WOZRGF4C97mwFiCLXtbGjB0uKkkgFB0qJZJSSC53FfbzG3Avc4Htof4flWiZQH8MMPyuQeDxb9f5bWj6f1GTw5VkZ28Wws+dy8HGMXtqVsp8wAVYcnmIn+Iuo0lQ0dH1AbY5CQ0AsrepHGLg9tcX4u61BHuqK6SaPcP6UjX3ZvwfcfprV/5bWVm4N05JImODIiAfrY6znxB8NtBE8sUJpTyUZt6P3AB/wBJ9Lm3bQpqEJq4pgQLgk0h6zBHV0toKiN/FI3YVgbMB873+utRD0xnoHqHBAYYCKWN/U+usL0qd0gZVa27dYW73U9z7W416P0D4m6nT9MphD0uaq6XCjCWWPzNtUZKm+chj8jbFrmk4Rl+aVaXUuh+kS1HTqtwA9PIpZb+Y2NrZ76XdTpqyLa/+keVWja9sf8Ajj760NV/iH8P1vk21qWNm27WIviwBP17nShurdInlaaKOpaOIAhZBa/e5Pb0sPTUrab0uRO/i1SagVXPtEcjHwnZmaWTChWa4+ee/wB9E0NJNWVWzaQpje7DKR2UkXPYki311KhpkmEk1cWMEcxUxoxUOxF897AH9h76l1PrDeEFhASAEAIEtj0sONEcrKdo5nC1DhraqlFR1KOmiWlR0WMtYuEsZDzye1zjSyasjPDSSR8k3sFzjNzm4/TVM6NXKyIURXBYlmCrwcknn978aEppplYUsCxyuTZQCTf39v10YUVcjBsQo1dolmjhk8NybNuDHn9Plo0oqxlapjCoXcSyneQf/aMi/wA/20NLOtGoijkZamVhuYG9j3/ntpcYYpKgGrLER+Zi3k3D5cjjtrK3fSaMY8xqvWun0reFBBvJ5kmG4L8jYkH6d9XnqvUySVpaoqeNpa1vbOl3+bmKP8PHZYGbcohUAFrWuODxcXtoYdbdQFMW4jFwoN9B6N+P1hFN3U9PpPg9upVKPBU7ZZFG1cOIFHOd2QuF7eY98nTzovwBRdK6jVT1rvLCqr4QmkVVJ5N7Ztfsbd+bX15pD1nrdLXyWnMXjyb5FRl2uwze5v8A6ifqT9GlR8WdRFMIIqkRs7MWURrcm5NtzXP7c6rG0Sp9UxWieBHHxn14UpMYaJJ1k8pgQPvAvcXPuBm2PNryxa5zUHda5PBxf2Htz99XdUrvHl/qStK5uTYY3Htb2x+vtpeqSyyBhlma2Rckn0GtI8mTfN3NGKl6hEjjFgigBRknP68/TVsdOTQySJvAkJFkFy3axPsR/M6BpY3hiVgpd7g2AtYYONH1XjyoCjSAN+ZNp55OftqYtzPYtOzH6TJ9RppIpg7qVDG4Bxxg6OounVTxK0asNxDhrWz6fr+2ipBUB1VgLHJWRQ2NMemzK8Kx+EyKbAgHaBxkfXtzpj5SFjigIq4d0ymmecvPAzsqjbsQ+ZySLY9DfOtx0f4dqYqZJa2ZIZBdgosxW/v/AH15pW/iInZo6iR0uAu9zYH0Ppq/ofxPXQxvDLUOQguCW/KbjtqHNiyOLWAoVTzPR+qVX4OEml6inltdXVccd/7ax3Uuv1XUfFibcipcFRkEcEY0trOrS18qAAmYrcKM5Hy+dvrqmioql+oSAmNwshvsFltyM39Ce3bW6fSVyRzPOxfiF0oWGJaaOaBpNu68lMGyTe2UawH01pqTp3WXp/wlNHTCnkBE8bIlnJtc2AHbsLduNc6R0PJmmclubJYW+331qIQ9OhJjmTaCPMy4v65xzrpk2KhLiExcP+HFaa2OonqkEHi+I1MqnPsDfGnD/BMSPEkU4SEncY5WG1j27aevUym++aQMoG0kjI1XNLHJETNUPcDcVaTAP9tCVvuPQlDampkPiOnfpaKqzrK8rs2HBsSQNtxxYAfTWQ6hV/0E8QsTfLJjcffWr+KJfxcf4emhZnyzSrKX81wNuTY/T/t1hesFoYaeSaN0Eq740kUrdbkbvfg6WMdPJsnJqcv45ZXd2IbyqmQOf10yhlNNSpTqqvNIbSuyjao7KMe3fQPSlvTCqlgQ2ayN5gwscd/+dXVNQWBEdzvwCz7Qc34uMcaF+TUWBbEScMUfjyBAXqAmZi+QPRQPbF9AVFUS0kCwFBe5Dg7uLeuvppnYrBFOqgthmBHhk9r8/ppxTdFioY/xFW3jsASAL7eMXxg8414kJy0YBzUD6P06QuzTxEMq4b/t73Btp2/SwXYnp9MxJ/MysSfc51YgjmptlEGVwLbWIAB9rge18cnVH/rzk1iqT2C8fppDOXN3ULH6Ys5Cb+kzrzzrUFy5QbTYBTa3f9tEU9St2VzdfMRfFweeNSlEbhRsIY97XJxmw+eraelQRsZE2C9ipvc276qZwIhfjlcqBtjKWjXb3UXJ9e2oxi0issSqBncPzfros05RUKPHc9mW/wBOL6FaysqSxKWxm9u/Itpe/cYVAdCdNZt3blc2sdtsH3zbXwrLJ4guRbIJ2ke2q5KYMjyQsWAF/DIuR7g99Ainils4kYrxgH5aIKphg3HtP1JpQNyISMAGzduL6MSWJgJIVEZtlQALf82zrO04/C3s/ltey3Nr99MEqPFYBGYujqWFg25T2A/nfQMgviesjqcqJXmp3QSK7RjG/wArDNwbHtoaPp9Q80qyJ4SMjNvFrAHvq2mqhKKqCSQLdiACbbSDj2z21fHQv5Xkqm28nbLsF/T551o+HiU4dKzqWla00YlRIg/tIU3uwv2tp5QhoCBTRSmy2yjqBzYXP6/vpWadXw9Q9gSLiqH09cc6tSimiBZ5PEUEbQ1WLfUBT+umhwOow6MjkmaP8fMoIfcLfmBJ49OdRWvZ0JClR/2ECzfMbs6RxIxATfEgHBNYCR3tfZot6YiENJLTi55etsL/AE/mNe9WH/CcfNGDdQeyEeKx/MQrquD9T76tm6jKIl8siq35WaVBk84tpPHNFsF6qjaW4JvUs1hk92H299CloyCFqaVBkMfFlx/+WtGT6TTpaHf9obIhnlIDqSef6ve3oBbtpR8Sw1UwgMsjShG8BLm5UACyjAvi5vqwyxFj/wCspfITkBs+1y+effQtfWIyOEtcKxDiI7b+1x7jWnJfEVk0tLdzldWbYYht5A2ANfbYYv8ApoNI6qoICeXxmsWOC3Y3+/tqEPhSIA0PibjZW3WFu9/5201R6aOYNTqoNsm9gee4OktSg0OZzr2QynoYqBXllJlnwdxUEqeBn/btrjyzb1SIOxdgpkA2gfb01ZPUwPEbQ7WLEbUO5dubL78+mNLpNtHLGsk+5JBuYAsWB9xbHObaQoLctBBPUvpmiYiSomnCDaSyIA5IHAv9tGpL0tkUvEdxFzeJjnSn8NFLNHLHNB4ZvaESHdIT7E3H6a680sbsnjldptZANo+Xto2UTGDD5RIxPDCXCou5+W37iAR76tvEVADMhxcO3fS2ol2RK0l5SLliBgG/sfl/Brkc/iBpBFZDi5Pp7DjTDjvmOUEdRgtY6SWMcpYkb3Kmw9LDj7ak6xywM8cSB/8AUQcA/wC19AiZJV8J2uOQQwuv8xqyGp8ANHV7ADcqyjPzPtoSntCu+5EtJTz+E585yLG+OxtqitkFGxdbAMMAcE4vjj/zqM87GTzy7QVGzuLf20bJTNVQbWG5t3lKgm+P76aPhq55VNxYsu4ozuguRwRex9bfwac0zQsLwELHuF7W8o7kHm2q4el9Jakkdqs/iLWCAABePcfvqUfR+ngeM1UslzeyyWx6X9dY5UyzBjVjyL/OoxShS7yIgJY3FmyWvgE/LVgpFTYE2sDa7M/5T8hi1+4/8DqlHE4iFSwjFrnxTxzk3I0wdI4gpHU33WuipUWsOb3JF+cY0jaSZ1jqFVaFfv8AKQWKKPIoZb3B3gCwPODfP8xqUg8okfpsjEkgglb/AFz9cakJopWCf5pKyMBu31Ixb0tlcn341FKrpkllWslmndwAd8jG/FhYW7+npjRUYJzLQNjn6j/EnHE7BmPTJFDAA7ZUNh6gH3739dXmmiFMVkpwWc/lwQPS/vgZ1zfQRGSlNWwkiuJPEZ77rm4OLG3Gq36p0tCQ1efKLqi77EnvfJBzrKcniMGfEq2zc/l/iXrQQ06JKvT1Nj5XXap47Y9fW/fXLM5dUpI1YeZY2Ykgdshb3/ltVDqvSWWONqmWNVJZSqOAQecgZvjka+q6zp8LJJPWVE6lbgCJ1x2IN7j5/fRbW8iK9fEej+v+p9VU6iVW8ByWX8wFiB3B4/nbSepoWG4TQRm/5Ahz39fp201gkSop5pojUtDHtuPOQFtzYG/B9dLjL06UATU1UFViqnafNzyCbfQ/fWKCOYWTKhoGv6/6iTqFPLe+z+m3mUe17fwan0lXMq+NI4jXEaWwLm/zt7e+jJYImLIhqNik/wBNsEHgi2Pb3ydQ8AIpRVu55VhZQLEG/wCmnE8VPntQCpIh87KaFFmqVM6kvttY7iSCRix4OhFkgEca1VS0krgg2YG4wPTPOD89V1sk7XkKLvk/OCuD6WvxquipdlPI5iWSZmYLtezLZTwOb3APvb30sLQk6AVyZB0NLIngjZIGurC2D2ItxjQ7VkSsQ1U+4GxtLcX+dtXCqFXIJZEaMIgTaQSG9yfvf56aJ0hnRXjMexhdbE2t9tESq/ND+Lqrit5RA6t4Z8EsrMAbXI9T29sdtUTeFBWbS4ZQbEFwwHHoBn3GvvEaSBlJO1hYENm3ofbQohaGS9y4Bxc8fzOjWPUWIdtsUmUqyEgbgTYG19vHP11ON/6SsCoYsBcgWGcNx/L6GV2mI3NHGoOSefXOnNLFFEipGv8AVc3vfFuLWN/20LECEuMueILVxQ088bTs0ku0ldwuB34PP11dFPS2v4cvmH5QgA+tzoxqYmQvIIlYixZpFs3yzq7ZBGSpemBAAIZ17+ufn89ZfHUpXC3W4fpAZ+qUizKZopHZAFBbbxb1P11evVKYqdtBMYuWYRgC/vjR6wKmwNNSgs+FZ1Csfln76ImpWDt/8K21TcmXm45uOPS/txrwc/8AWUnTjdzlEGq6+jTEkU5uRfZGECn5kHP20PP1np3i73oqiVtosZZUxb0G3Gu0NUhZhFWQMxuuXJ+RFze1vf6aMlmhO3fUxtYkbTYra3sCb/fQWb+WO9P4a9YVBT16jVWKU8qkjbfaOfpqhviGkLlhSz77jPiBbH2sNMg9O6bmqKVYAt3IawX53X9baspfDmjPgywhWAtITtXnkXzc8a0n/wA3BRT2MoH7+8Ut1ynaBhHRzkBt+97kbvY2ySe9tCn4kRJPL06VlXgtMd+fe2tDKIWJYTwhA2LObX7g3X9dUTTWRkE1IzsfKFNrC3YmwY57emvA7edsNk9Tg54qXr0k58b/ACmVoiSL2vb0FwOdXx9Yqnn2npMpjQ2ZBuUrwACf+e2mElRT7mU1EbhbXte4xkDkDPvoaokhSJ2kqYWQFdilguBj0NvbjW7mJ+WLOnxKLGWCnqMqeIf8vmdQcAA5Hzz++ov1vqjEEUTgCxuwvbuBc5Hy0W8iOrJ+PpEPKo0q+Ud8C9j9NCz9SpoUVI5Y5XuPOpYfTnI+g01g1dSRQAx54+8hUVdefAaenQRudyi9mN8d/rqDpsieUGMkC5kVjYXO3jF/bvfUTK1aJPDkUZ4PD/b6n7ajT1KqmydSbN5gCQSBkm3qeNKogURJ9YgIDLzfcrZwjStOySBk3lhcFSb33AHB9NAoQAaiOSTwt2drWJz+n10b+JpvDndnUkFQARyTjHqOe3bVFI8k1VIsW4wsbkIlgLDuv14xfRDzJgGAqoRJJSlvBEsrr+bxGjtcHOc89u9zpe0sO42SEi/cj/jTOekirJyJ3FLM72y1la/c9h/PTQhpY7m8TX/+r+2vAiacY7Eop45JMCMc/lvY/r30XRUilndo90ZG1WchbE+xzfRaxoKhQFFiQCOx0esES14iEa+Hs/Lb56EPctCoqjjuBfh6R1AEZKbfzWwff9dUHpoezzSslsbgLgnnP11rI4IVhmtDFx/2DRgpYGpFHgoliADGuw/cW0Wxu7jkbCBtomYhaWNAkiyylZMXQG97++NXSdMpGZvHlkZrWDWG4fTTmdQKgKLgeQYJHPOixQ0xSa8d/DJK+Y4NtACWlZ0+NADt7r9YmWkpzDCp8YrCb2NldL2uf01VFSR75Wp2qYd7FWRGKhh6enH760NTTwlIWMSbnjZmNsk29dd6fBDLHOZIkO1GA8vGDoQGboygLgxqC63M+OkdOhNyjCRTdXWS/btnPz0UYYfF3rGzRutypl2k3v25xf399Shlfxy+7LFlOO1+PlpjRwRyUr7l7bcEjGdLt7q5ScWnUD4BUUU/Soqh2iljaYhNzIhKi1+59eDjUUghppGjjVlRCdqWbzcC37Y/fTWtpYo2UIHA5tvaxsBbvqcRMfVLKzWsqbWYkbbg2sdEVa+TAD4EQlUHEBkpUdhFLG25xdWBBJHb0++eDqp6OKbwVeFj4TXXYb3vyQRnnOddh6jVT9ZjgkkUxrUbQoRRYX9hrRyTv4qINoGy+EH/ABpiYWbzIG1+HsJ/aZeooaQosjwRNK3l2pK1gR6jFr/7ah/l9E6RxyUy2Lltgf8AMTxcg5+/0016zUSrUqqPttsYFQAb7rc88auNRLFSmRHJfwC25vMSQffW+mwbuadVhKcpyYgFDRvCrRU1PEyE52kkjNiSdUinWI+LJEr5L22AfW/I+mNWdPqpqiGWWZgZAw8wUA9/TR/4eKdryqXIC2uT6awk3UNERl3+8SGFQV3Ld1UuAoGDb+3fWg+H/g7rXUqMVy0kIpKncFeScI1gSCQDxwbaBQePXRRyksrWvk3PmA551+h4+m0dFAlPS06xwxqFRBeyi3GhYuVtZJqNg+ATwZf8NPiG8lo6JUzbdWLf07DV8P8Ahp8QQbneOgL8h/xagLj0tr3M08I4jXIscc6+8CIcRrnnGkerlPHEnZQRU8In/wAMPiyUtvbpt75H4oc37+XP99Tk+AuvRuyNHSXUkG1SAP8A9de6vBEQpaNTbIuL20grVH42o/8AuN++j3ZD7RbY1af/2Q==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SprmIMLSpGh0jMDtBWNjUdO2IqC0LZDoSalUXbbOBSQKr3k-49c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4514"/>
            <a:ext cx="9191128" cy="6858000"/>
          </a:xfrm>
          <a:prstGeom prst="rect">
            <a:avLst/>
          </a:prstGeom>
          <a:noFill/>
          <a:ln cap="flat">
            <a:noFill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</p:pic>
      <p:sp>
        <p:nvSpPr>
          <p:cNvPr id="3" name="3 Rectángulo redondeado"/>
          <p:cNvSpPr/>
          <p:nvPr/>
        </p:nvSpPr>
        <p:spPr>
          <a:xfrm>
            <a:off x="3000365" y="2852937"/>
            <a:ext cx="3286152" cy="10081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1" i="0" u="sng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VICARIO FORANEO</a:t>
            </a:r>
          </a:p>
        </p:txBody>
      </p:sp>
      <p:sp>
        <p:nvSpPr>
          <p:cNvPr id="4" name="4 Rectángulo redondeado"/>
          <p:cNvSpPr/>
          <p:nvPr/>
        </p:nvSpPr>
        <p:spPr>
          <a:xfrm>
            <a:off x="1635056" y="213103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</a:rPr>
              <a:t>Medios de Comunicación </a:t>
            </a:r>
            <a:endParaRPr lang="es-CO" sz="1800" b="0" i="0" u="none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5" name="6 Rectángulo redondeado"/>
          <p:cNvSpPr/>
          <p:nvPr/>
        </p:nvSpPr>
        <p:spPr>
          <a:xfrm>
            <a:off x="285722" y="4379089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Juvenil</a:t>
            </a:r>
          </a:p>
        </p:txBody>
      </p:sp>
      <p:sp>
        <p:nvSpPr>
          <p:cNvPr id="6" name="7 Rectángulo redondeado"/>
          <p:cNvSpPr/>
          <p:nvPr/>
        </p:nvSpPr>
        <p:spPr>
          <a:xfrm>
            <a:off x="4714875" y="5250027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Educativa</a:t>
            </a:r>
          </a:p>
        </p:txBody>
      </p:sp>
      <p:sp>
        <p:nvSpPr>
          <p:cNvPr id="7" name="8 Rectángulo redondeado"/>
          <p:cNvSpPr/>
          <p:nvPr/>
        </p:nvSpPr>
        <p:spPr>
          <a:xfrm>
            <a:off x="6143634" y="229679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kern="0" dirty="0">
                <a:solidFill>
                  <a:srgbClr val="000000"/>
                </a:solidFill>
                <a:latin typeface="Constantia"/>
              </a:rPr>
              <a:t>Grupos y movimientos laicales</a:t>
            </a:r>
          </a:p>
        </p:txBody>
      </p:sp>
      <p:sp>
        <p:nvSpPr>
          <p:cNvPr id="9" name="12 Rectángulo redondeado"/>
          <p:cNvSpPr/>
          <p:nvPr/>
        </p:nvSpPr>
        <p:spPr>
          <a:xfrm>
            <a:off x="2500298" y="5236348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Familiar</a:t>
            </a:r>
          </a:p>
        </p:txBody>
      </p:sp>
      <p:sp>
        <p:nvSpPr>
          <p:cNvPr id="10" name="13 Rectángulo redondeado"/>
          <p:cNvSpPr/>
          <p:nvPr/>
        </p:nvSpPr>
        <p:spPr>
          <a:xfrm>
            <a:off x="285722" y="1450128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Pastoral  Social, caritativa</a:t>
            </a:r>
            <a:r>
              <a:rPr lang="es-CO" sz="1800" b="0" i="0" u="none" strike="noStrike" kern="1200" cap="none" spc="0" dirty="0">
                <a:solidFill>
                  <a:srgbClr val="000000"/>
                </a:solidFill>
                <a:uFillTx/>
                <a:latin typeface="Constantia"/>
              </a:rPr>
              <a:t> y de la salud</a:t>
            </a:r>
            <a:endParaRPr lang="es-CO" sz="1800" b="0" i="0" u="none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1" name="14 Rectángulo redondeado"/>
          <p:cNvSpPr/>
          <p:nvPr/>
        </p:nvSpPr>
        <p:spPr>
          <a:xfrm>
            <a:off x="285722" y="2878896"/>
            <a:ext cx="2016224" cy="11629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sacerdotal, vocacional y vida religiosa</a:t>
            </a:r>
          </a:p>
        </p:txBody>
      </p:sp>
      <p:sp>
        <p:nvSpPr>
          <p:cNvPr id="12" name="15 Rectángulo redondeado"/>
          <p:cNvSpPr/>
          <p:nvPr/>
        </p:nvSpPr>
        <p:spPr>
          <a:xfrm>
            <a:off x="6984936" y="2010327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Pastoral de la Infancia y Catequesis</a:t>
            </a:r>
          </a:p>
        </p:txBody>
      </p:sp>
      <p:sp>
        <p:nvSpPr>
          <p:cNvPr id="13" name="16 Rectángulo redondeado"/>
          <p:cNvSpPr/>
          <p:nvPr/>
        </p:nvSpPr>
        <p:spPr>
          <a:xfrm>
            <a:off x="6984936" y="3728306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Litúrgica</a:t>
            </a:r>
          </a:p>
        </p:txBody>
      </p:sp>
      <p:sp>
        <p:nvSpPr>
          <p:cNvPr id="14" name="17 Flecha abajo"/>
          <p:cNvSpPr/>
          <p:nvPr/>
        </p:nvSpPr>
        <p:spPr>
          <a:xfrm rot="664895">
            <a:off x="3745071" y="4467165"/>
            <a:ext cx="428625" cy="357192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5" name="18 Flecha derecha"/>
          <p:cNvSpPr/>
          <p:nvPr/>
        </p:nvSpPr>
        <p:spPr>
          <a:xfrm rot="12169864">
            <a:off x="2813048" y="2211049"/>
            <a:ext cx="428396" cy="357192"/>
          </a:xfrm>
          <a:custGeom>
            <a:avLst>
              <a:gd name="f0" fmla="val 1259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6" name="19 Flecha derecha"/>
          <p:cNvSpPr/>
          <p:nvPr/>
        </p:nvSpPr>
        <p:spPr>
          <a:xfrm rot="1538149">
            <a:off x="6423360" y="3997775"/>
            <a:ext cx="428396" cy="356396"/>
          </a:xfrm>
          <a:custGeom>
            <a:avLst>
              <a:gd name="f0" fmla="val 126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7" name="20 Flecha izquierda"/>
          <p:cNvSpPr/>
          <p:nvPr/>
        </p:nvSpPr>
        <p:spPr>
          <a:xfrm rot="19544519">
            <a:off x="2634889" y="4090166"/>
            <a:ext cx="428396" cy="356396"/>
          </a:xfrm>
          <a:custGeom>
            <a:avLst>
              <a:gd name="f0" fmla="val 898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*/ f19 f20 1"/>
              <a:gd name="f28" fmla="*/ 21600 f21 1"/>
              <a:gd name="f29" fmla="*/ 0 f21 1"/>
              <a:gd name="f30" fmla="*/ f20 f13 1"/>
              <a:gd name="f31" fmla="*/ f19 f12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3 1"/>
              <a:gd name="f38" fmla="+- f19 0 f34"/>
              <a:gd name="f39" fmla="*/ f36 f12 1"/>
              <a:gd name="f40" fmla="*/ f35 f13 1"/>
              <a:gd name="f41" fmla="*/ f36 f13 1"/>
              <a:gd name="f42" fmla="*/ f38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42" t="f30" r="f39" b="f37"/>
            <a:pathLst>
              <a:path w="21600" h="21600">
                <a:moveTo>
                  <a:pt x="f8" y="f20"/>
                </a:moveTo>
                <a:lnTo>
                  <a:pt x="f19" y="f20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6"/>
                </a:lnTo>
                <a:lnTo>
                  <a:pt x="f8" y="f26"/>
                </a:lnTo>
                <a:close/>
              </a:path>
            </a:pathLst>
          </a:cu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8" name="21 Flecha derecha"/>
          <p:cNvSpPr/>
          <p:nvPr/>
        </p:nvSpPr>
        <p:spPr>
          <a:xfrm rot="20056847">
            <a:off x="6413101" y="2541844"/>
            <a:ext cx="428396" cy="357192"/>
          </a:xfrm>
          <a:custGeom>
            <a:avLst>
              <a:gd name="f0" fmla="val 1259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9" name="22 Flecha derecha"/>
          <p:cNvSpPr/>
          <p:nvPr/>
        </p:nvSpPr>
        <p:spPr>
          <a:xfrm rot="3557655">
            <a:off x="5049024" y="4454655"/>
            <a:ext cx="428396" cy="356396"/>
          </a:xfrm>
          <a:custGeom>
            <a:avLst>
              <a:gd name="f0" fmla="val 126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20" name="23 Flecha izquierda"/>
          <p:cNvSpPr/>
          <p:nvPr/>
        </p:nvSpPr>
        <p:spPr>
          <a:xfrm>
            <a:off x="2428856" y="3214682"/>
            <a:ext cx="428396" cy="357192"/>
          </a:xfrm>
          <a:custGeom>
            <a:avLst>
              <a:gd name="f0" fmla="val 900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*/ f19 f20 1"/>
              <a:gd name="f28" fmla="*/ 21600 f21 1"/>
              <a:gd name="f29" fmla="*/ 0 f21 1"/>
              <a:gd name="f30" fmla="*/ f20 f13 1"/>
              <a:gd name="f31" fmla="*/ f19 f12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3 1"/>
              <a:gd name="f38" fmla="+- f19 0 f34"/>
              <a:gd name="f39" fmla="*/ f36 f12 1"/>
              <a:gd name="f40" fmla="*/ f35 f13 1"/>
              <a:gd name="f41" fmla="*/ f36 f13 1"/>
              <a:gd name="f42" fmla="*/ f38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42" t="f30" r="f39" b="f37"/>
            <a:pathLst>
              <a:path w="21600" h="21600">
                <a:moveTo>
                  <a:pt x="f8" y="f20"/>
                </a:moveTo>
                <a:lnTo>
                  <a:pt x="f19" y="f20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6"/>
                </a:lnTo>
                <a:lnTo>
                  <a:pt x="f8" y="f26"/>
                </a:lnTo>
                <a:close/>
              </a:path>
            </a:pathLst>
          </a:cu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21" name="24 Flecha abajo"/>
          <p:cNvSpPr/>
          <p:nvPr/>
        </p:nvSpPr>
        <p:spPr>
          <a:xfrm rot="9315988">
            <a:off x="3583601" y="1916534"/>
            <a:ext cx="380347" cy="443359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22" name="25 Flecha derecha"/>
          <p:cNvSpPr/>
          <p:nvPr/>
        </p:nvSpPr>
        <p:spPr>
          <a:xfrm rot="18344521">
            <a:off x="5496819" y="1944339"/>
            <a:ext cx="428396" cy="356396"/>
          </a:xfrm>
          <a:custGeom>
            <a:avLst>
              <a:gd name="f0" fmla="val 126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24" name="8 Rectángulo redondeado"/>
          <p:cNvSpPr/>
          <p:nvPr/>
        </p:nvSpPr>
        <p:spPr>
          <a:xfrm>
            <a:off x="3857743" y="229679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kern="0" dirty="0">
                <a:solidFill>
                  <a:srgbClr val="000000"/>
                </a:solidFill>
                <a:latin typeface="Constantia"/>
              </a:rPr>
              <a:t>Diáconos Permanentes</a:t>
            </a:r>
          </a:p>
        </p:txBody>
      </p:sp>
      <p:sp>
        <p:nvSpPr>
          <p:cNvPr id="25" name="25 Flecha derecha"/>
          <p:cNvSpPr/>
          <p:nvPr/>
        </p:nvSpPr>
        <p:spPr>
          <a:xfrm rot="16200000">
            <a:off x="4512422" y="1787375"/>
            <a:ext cx="523449" cy="452970"/>
          </a:xfrm>
          <a:custGeom>
            <a:avLst>
              <a:gd name="f0" fmla="val 126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6210"/>
            <a:ext cx="9144000" cy="68491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2 Llamada rectangular redondeada"/>
          <p:cNvSpPr/>
          <p:nvPr/>
        </p:nvSpPr>
        <p:spPr>
          <a:xfrm>
            <a:off x="2051721" y="1124739"/>
            <a:ext cx="5202807" cy="2680819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gradFill>
            <a:gsLst>
              <a:gs pos="0">
                <a:srgbClr val="999CB1"/>
              </a:gs>
              <a:gs pos="100000">
                <a:srgbClr val="C2C4CF"/>
              </a:gs>
            </a:gsLst>
            <a:path path="circle">
              <a:fillToRect l="50000" t="50000" r="50000" b="50000"/>
            </a:path>
          </a:gradFill>
          <a:ln w="25402" cap="flat">
            <a:solidFill>
              <a:srgbClr val="19191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1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Cada pastoral contará con una comisión o consejo que será conformado por: los sacerdotes encargados de esta pastoral, Diáconos Permanentes y dos laicos por cada </a:t>
            </a:r>
            <a:r>
              <a:rPr lang="es-CO" sz="2000" b="1" dirty="0">
                <a:solidFill>
                  <a:srgbClr val="000000"/>
                </a:solidFill>
                <a:latin typeface="Constantia"/>
              </a:rPr>
              <a:t>pastoral</a:t>
            </a:r>
            <a:r>
              <a:rPr lang="es-CO" sz="2000" b="1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.</a:t>
            </a:r>
          </a:p>
        </p:txBody>
      </p:sp>
      <p:sp>
        <p:nvSpPr>
          <p:cNvPr id="4" name="AutoShape 2" descr="data:image/jpg;base64,/9j/4AAQSkZJRgABAQAAAQABAAD/2wCEAAkGBhQSERUUExQVFRQUFhgXGBgYGRgXFxwXFxcVGBcVFxcaHCYeGBwjGRYVHy8gIycsLCwsFx4xNTAqNSYrLCkBCQoKDgwOGg8PGiwkHyQsKSwsLCwsLCwsKSwsLCwsLCwsKSwsKSwsLCksLCksKSwsKSwsLCwsLCksKSwsLCksLP/AABEIAMIBAwMBIgACEQEDEQH/xAAbAAACAgMBAAAAAAAAAAAAAAAFBgMEAAECB//EAEIQAAIBAgQDBgMFBQcDBQEAAAECEQADBBIhMQVBUQYTImFxgTKRoSNCUrHBBxRi0fAVJDNyguHxNFOyFkOSosJj/8QAGQEAAwEBAQAAAAAAAAAAAAAAAQIDBAAF/8QAKxEAAgICAQMDAwMFAAAAAAAAAAECEQMSITFBURMiYQQygSNxkTNSocHh/9oADAMBAAIRAxEAPwD1bMOtc5q4NnpWu6NakjKdlq1mrDbNcm2aJxhNc1uK0DRAaitRXWasJrrONKYrDerRNckUxx0bwrXeioytcxXAJzcrA9QCtzXUdZaD1vNVeTXQmlGTJc9cl61kNa7k0vAeTTPUfe12bJrk2KNoR2c99XQv1ruK0bFdaO5JBf8ASoE4n9sbekBQfc113NB8O04xx/D+lSm0isL7jMt2us1Dylag0XFA3CVYFocLjDma6GIfqaGjDughFZVD98b+gK2Mc3l8q7Vg3QQFqu0A/oUOHEG6Ct/2kegpdWMpxCgUf0Kyhf8AaDeVZS6Mb1IltrZrjWp2vr+IfOo2ujqPpVVYjSI5rKw4heork4leopuQHWWti3XAviuheHWhydwdG1XJteVdC6OorO9867kNIjNryrg26sF64L01sFEBWuSKmY1zlo2CiMLW+7rvu6wWzXbHUcBDXQqQLW4pWw0cB62HqQW62LYpLQ+rOAa1FTZa2AKWw6lcp6VmSrII6V1NDYOhUy0njEkY6/roFPz8MU9EDoK84uv/AHvE+jD5MDSSldDRVD1aaVBI3ArGUVJgf8JNvhFTZQeQqmwjiU8grYtirfdjoKzuh0o7A0KvcCuTYFEBYXpWu4Wu3B6YP7qtdzRA2Frj93HWipAeMp9zWVbOHNZXbHag4KDzrO786XRiiNiR6aVjYpz941ps7UZJA5iuRiEP3l+YpYdmO9R52FcGhqa4OorYyn71KZxDVoYputCzqG3uE/HWxhxyY+3/ADSqvFXHOpP7XNGxdRm7r+JvlXIB5OR6igdjitxjCgk9BqamvcUvW/jRl/zLH5ihsjtWF85/FPtWjdPX6f70GXtH1UVKvaIfhH1o2LqwouI9DUq3R0PzoUeNWzuv1rocXt8gfnXOjqYU7xfMV1aE7H9aH2uJAsAFMkgb9a57T410tvbtMFa2qsWG+dmAVB7SSazZsixovhxPI6Df7s8TNR5z1HzpDwXbHFYa5b/eSDZc5Z0les68pmnHil9RldQCHEzMD1FSxZd3TK5sTxlsu3lUTXz1FCBxI8oHuf51L/ap5wfetehl2ZeOKbr+VbXFP5fT+dDTxAHXL9f9q4biiDcH5ijogKUgmMexfIIzRMRy+ded375/e8VO0XPmctG04l9vcYTCoCBz5/zpdBNy9iG2zSY9TWPL5NMD0vheIPc29D8I5Ty9asHFHofl/vS1a489tVUAQqgAn010qtf4rdc6sQOg0FWjFUTbdja+NbkF96rNxZxvk/r3pTa6x5muCs1RQj4A9vI4px4cwPY1MvG0O4NIxtnlWpYdfau9OPgFyHo8aT8J+lcf2yv4frSUMW4+8a7/AH9+td6cAbSHReMLFZSamPaOVbrtInbTI7eNU76VIRPwxVC9hiORrdm5ypx2WjdI3kfl/tWmvRuaxbvWsbD/AIdR0P6UQHIxA61wbtU8TbKnahvF+0q4ZN89w7DkPXrUcmVQRSEHIP8AfxrpUGN4iqIxYAFVJ9YHL/eK8qxXF7l589x2ny0HoOQozw9VvaXbhURAd2WR9QxHlr6VHJllXA8IJvknt9q7huhzqBMWwSFhlK5fkd9+dP3Bu3NxsJ3F9czEZQZY3WH4ucEHnOkUlcf4U+CdFLLeV0zK9ogiJg6kdOYPPyqUl8Ph8PfZRlvXGBtndraBZYuDm1JI8jWXI5TXt4s1Y4448yd/gdLtoFjr/Lz9YNRi351NjsShfNbBCOiMs7wyKRPn1qkzTy1r0MXEFZhmrk6LBSDEx61vuW5GapLf1KHWNSp+IDr1ip7eFJkqwCqMxJOw/UzAjzpnJA1CnA0bv0naZPMQOdLd/iVq6t57twi5+83Ign4SAAemWJ+nQ1xx3tUlnwLaN0GQWZyobTbKoka66nUetKtt76IGCnJcIcQDlJBMe410rFlay8p8GvD7HTCnHly20U3TdbNIG5A8yfLzr0Fgf3PDTBIQDrXjzYlixJG8iPWa9a4Lez8Ptk6wQszO0f8AxnXQ0uOOjihskvUtlVs1RMxq2o865u2wRqJreYqKhY1Gbtdtw8bqfao3tMPSusGpxhb/ANreH/8AJTVDAv48Qeimt4S7/ebg62wP6+dRYA/9QfX8jWXI+CsUHruJ19h+Qrh8URsBVBjrufhX6KBUOMxjWrT3AuYoBA5SWAGbnlk6xrVttYWLrbJ73HAlxEbMDcZlXKuY5lbIQQDPxaadDRazh7rW2uWytwJ8YE5h6iP+K8xxbumIFzvEJUswJLLqC2YBG8Uglt4150xdheMFL65nkG1cNsqT4nJJZHG4blHLTkZrJ6+RNdKNiwQaroxo74nWtjFDqKH9+RU2UXBPOvQTMTRM2IB5/OuC1VGtmJ5CurN3lXCloNWVGGrdKcXku/8AFctYDarXIHTfpXSwdRVQWVrmhg1oX41mI116cyas37eZY/oV5/2m7QwxsW9Tsx5SOR8hU5T1Q8Y7M54v2txFx8qEC0eeUhvUeLMQeRIHpQ6wbNtx3ga/d/Cx8CkHZ4M+2lVbWNtgku7krGiRmLHnnO3tr6Ve4e9p2GQZZ/8AbPxaRJBOjb9eVefOTlyzZGKXCJ7GBuO5u5tfIAKAfuom0Vvi2Ld1Ju3CwC6TzMaBRy5bVvF3BbJOwUeLkOcCec0GvY83Z0mdh0H6SY+VTjs2NKkhr7CcUw95P3TGKWAlsOwbIVdtWt5tgGIETpmnrUXGOJLfv2LC2rlu3YBtqtyGuHM5ZmaAB5e1W+I8LX9yGEsoty9bYXbrAANLDKFZucaws6CKqcFwty5fBvBs1lQPFqSPua8yJI9BWmMG3fYzbUqG/E3wzkjaYHoNB9IoHxftfdQtbwvgCQHuCM7Fo2J1UTO1EMT3irmS2XjcnRQBrLGNBy9+VeftxsB3lZV9xJkESIB/raqZeiSH+ncdrmEsf2uxLG33lwubbZlJ+LUQVzb5SNxsaZsJxvvbDDT94dXhZhZtr3hZesgEBeteco5ck7BRoOkkD9avYvGZrVpAINsNrGpkzOYbiZ05GetSa4pFJ83P+C7iMRnCDmQfeNR77099jSrYMIQGC94NeRgsunnP1FeZ2sT4FPQ/805dhuIRcuW+TKD5SjfnlY/KpSj7aDCXNjO3C8Let2nFpYyhgIjXQxA89NaZ+BLaRGslRtLD/M5AjoN6XeAYY2cJ9qIKBtNDpmkajyg1Pg8Se/utMm4QgH8KSQPm5PtSq0UlTK/EcCbV1kVtQdAdiDqCPaKpnHEaOuvlTJ24wH+HdXmApPmNVPyn5UsLiJOVxpyNehB2jDJU6LAyuNDB68/964t3iDlbfkeRqljb62ELkuQCPhQtAP3idFAnTU0YvYW21tWF0DOgdQ65JBGhkEgb9dOcUjyxQyxyauhaxQC43TZlA+YP8q7wC5VxA55nH5mq/GQbd9CwIKkKw9J/Q1Pw9cz3kGpdiF15kHWfKs+WSVjRjZ3dusEJVC7QIUbk6AAe5FK/FuMXVS9avgLdR7LooiBkfxKYJnRlP+mrfantA2FxVm0s5cOyFidMz7iR0UGQOuvos9qHz3gzbvJJ9TP60FkeRLwNpTa7h7jXaXNdLm3YdFywQwaNJC8jOpmPOl3hXHCmKt3ivhF3OUWV0MZ8vQ5Zj0HShItjPDNpEzr8qsXCuf7MkhfhOxnrFcoRXBTaeSl4PZMNZ7xlQwzXVNyzdVly3V/C1vQrcB8JgRMbTVe1eKkjpyP60kYM9yttMTdY27rqco0e31uW21yEaDaG29H7ifA+5KlLxvJcUXLbN8ZTSZMQ2UkTGsETFPhyavWTJ5I9zLF2TcA0GQtHnM/ofnVYVzgp7x+vdP8Ap/vWyZE7Hn0PnWqLtszMmU1lco2lZXWdRdxROhFS4e/m33rjFWzFUixXUVW0JRB2w47+62CQftHlU8vxN7D6kV5OL4QEn42Ez0B2HrtTB2z4t3uJ1+FJUei/F82/Kla3ba7cgAlmI0AkknYAeprDKW7s1qOirudYRRz3NEbSRBMiPnOkEU/8A/YjeuCb91LBIHgHjf8A1CQF+Zq92h/ZtawVknJ+8gDMxNw27iqDqUABSN9walKXcvjh2PMuJcXNwLaLaKSWIHxbZSepj61PwC0LzhS6WrNsh7jsY0npu7xoFWST01IL9ouwSWEXErenC3UD28wy3TP/ALRG2YGNemvKKUi/iEADWYG1NBqS4M8k07Z7fw+xkBDKFdyXbqS5L+M82AYD2jlQDjHa23hrjLbVbl0aMzibaDUhcv338Wx0Hnyvdr+OdyHuTDGAg/iyiI8h+leW4O9nOoLtJIHUkmWY/pVZTaWq8HYoJu2GMbxHvGLPcBzGSAMgP+lYUewoXeKT4Sza7ESPoZNGT2XHcqxkk/FAHhMkAiN120PWhWJ4a6WO+U6BsrDmpmP69aimvJsk7jbXCMujIjEkZm2Aj8uSjr1qrgr+uu38xUvA8Mb1xlJ+4SSddARVvh/BhcsXisZ7TAxMFrcENlH3iCAY3id4ql0ZskvUacVwuhWUkBk85+Yj+VF+z/Fu5vWmPM5G/wDE/QmgOHfNcIPMEfyrdwn3BH9fSufKoROlZ7bxTiC28MwJ+45PprH6VX7K3pu3LjgkByEHUlVmANSBtSLhON3b1oLcA7tiEZxuANTI5SBvTOO3IsAmxhmZwN7gK+yKJJ9dKk00WUkx97Tkvh4GjpFxkkZsgDDMANoLfSkQ3Q2h+dGOEXiy4i6Bme8wDCDItfe5bDMTOnwjyoA61b6ae0WS+ojrIq8Ve5cNuzbMgvngAakKDDfeywOZjU9JoH319WRQxFkkuqatlBjOAo1IA5A8jHOqnHuJm3iroQywOQkTBgKJ1OpBBEiBAqH+1ri20zEq9tiyNG4aSVPXU7cwSKhJSv4NKcdU49UOvEcN39m0cxYhSFciMyqSqnz8OUewrjhuGC4Vrl6+bEkqhUw5g6wYJAzaZooPwz9ot+R9gl60ASbbgEa800lNehjyovxXj2Ex+HC4fDvbvqDNoNqQPEQv4jMkH2pckdopNE4yUZWmeccYxbsoDFmUEwTqdTJBO+sz0qtfxZuIk7pp69P1rvGXSxgPImNdGjz0qycLb7t3ByhQBHNidtaqnSJtuUm7A9+7madv+KM9lMEbt5R0lj6KP51nFOBKLaXbJLKyyZEQeY31g1xwnFm1YvMujFQg6+NtSPYGhtsuB4QcJXLxZnHMX3+KIU+EEIvoNJ/P516z+zziv73YOBvGcgYWHO4KgmJ3MqSPQRXnHY3sscRNxrgt2wY2lm65Rt7n5Ub7T8VfBPYs4SUZfHm3ueJoAOkycpPXxCkk+UkIlacmM9q1kxDg/wDaYfJlB/WtFPALkEIRudp9aCY3jTtibjXsqFGIBUnMpGniG2u5oPxXiozAtczPEAknTSAAJjby0qsMzvhCyxquWOtogisoFgOL4Xu1lrsxrDlhPkZE/KsqnrfBPT5J7n7QrYfL3bFdQWEbzyB3Eeddf+r8OxMd4Mqs5LAACNue55UBxfEYGVlBIOjMIDL0mInzNVeOWwbdsiB3jn1yooLfVh8qlPPKq8l4YlfAvcQvZiWPMT8yTXfA8W9hhiFMZGgHnMGY9ufKRVbHHM+Ua67fpRvFcPNmxatXxBzNchCpYZgIV+jabHUSNDSN1FIrBN5LXYNcM/aHftcwwJ11M+xnSm7FcVfHJhR3ps99nsuxOrIwDABebypAj8Vec2OGIHhbF24ykaZ4kHl8I89tDUvCeMXWv21t3Ch7wsFUTkUDk7TykREVmktvsPTeRL7lyPP7UUBwVq3b0awc7WuaWwuUAdIzCdtpryHDMTcX1Hz/AOTTxb4vdtYjM1tbtsl7bglpZCuV5bcaE6+VJ7kW8Qe7BhbkqDqfC0gHrrpV/p04xpnnfVwqSfYYf2hYk3MQMjZlXNbIH3biGHGu/LWqPZ22ASeca/StXrTBbYcnNdZrhBGsMYJ98rGopJYqPiY6L1MySf4QKffZEow1dseMFxq0UUS501It3GXQ9QsUPwxRxiUnMjs7A8iCimR6GpuGW1AyuzlQJzNccRHSGAUUIxeMt2XuG0wuB1aMpLEMR4p6zqZqMV4LSqrAvAL7KLzKCfs4+Zkn5LRPs89tIu3GCqriObMQZIA5T11OulUMBihawjgo471oDQQpAWBDHQ6zpNQ4Utde2qWmuBIJRQxzfi+HUTtNXdtszReq4CnH+GmxdZl8Vp5uWHiM1toK/KcpHIgiq/CuE3sUZRdB8THRR6k7nyp6412FvW8E92w5bDZBdaxdnPZ2Je2zKA0AEEjKSCZBgEa7KcHfD2cl5gq5s/i8IBZV3J0PKDz1oqQGjixw7+7o1tNbZLZAN3QFXTzJXUddKaf7GS7bgmSUBB1+Irmn5mPSucMEz/ZlWV2BOUggMoAO3VfyolwIfbXbR17pmHtKlP8A6sKF9iiVdBV7K8SbC/vVi4rHvly27sGAyj/CbSFkNIPP30viwtyGJjfN7A0VxGEtNbxJMC7ZUkkasbYbOrRInKS49GHlSPd7SFVLYcC4o+LNI0/y9fU08JRjFk5qUpWIOKRwwJ3bxDqcxMfUUy4jh166jG7bZAmRS2yy0CQfvTJqriG73F23ACr3iWwB1QKWA9CYp37a492wyIsH7Szt+Evy88ywfWpJuSTfUpCem1dxL4XhAt8sARbt3AhjUwNz5mB/LpRbtNw1QEv2W1R18aaMpPit3NNxtrUCY9LovW0lVtkPA0LMzgH2HTzor/6ZbCiWbNauTM8g4nKfT5Uj2uyVLsInFJuF7hWH+JxAykk6ukfdnWI0mh9mwzr4iqJuMxyifL8W0UZxmKW1cZXAdVJUg81IgMvTT9KGcYsFnVk1tvpajYKDGXXmOfr51SL7HXZe4Vxb93R7N3VcwZYhhqrAkHmPhOnShuNAdj3eiM2k6Dlv6GaI3OzPd4Y33LRIQERlznXL8ulDThLqLnZG7vTUjkdt6CptyReTlGOsi0L2ItILa3GQA7KYgk75h85pt/ZzwkYrHXJcFxYfuy3im6FCq0nchjPtQjsPwdMbd7o3GtmRCqrvmUmG8SmEj+IAedeucJ/Z9hsGFsMbjXMQfFdDZSoQlgo0MLpJ6kUG+wi+Dxzi2F+0a13nduCxu94cuq7idSzT0maFJZyLMMLkyJEaeRpo7d8YF7G3mW5kttdGXzNsZBcJAmdJqVW4YUzXL1+9dgZm8QkxsJ5DzPSjB0qEkrdgzA4higJGpnn5msothcVhgoyLdy6x4h1NZQtg1OXJMgiRQ7jTAGwgiEss0DaWcn20oFY4jdA8OYADUjX3jlR58JBN67qe7hLZ0LKB/iNGy6E8p5VLJHlX8mvBFu6K3BsA1tWxJOV3zpYEwcxENdk7KoO/UijKYENbS0GBd/8AGfc7SFJ6z/OlTFXHvEtcJhBAHJR+FRsKoYVjm3IG+56b/KnUW1bZaORYGlr1/wAhXjHD+5ud2t0MOgJkeR5bzpVbCIiDMzEHNpl+LTprvRHg2Fs37rB/ABsQ0Zj1JNVO0nZtsMwykujAkHTluDHlrNOvBGWRL3KP/CXDceu3b8QCjlyU0iCpmT5AAz1GkUXu9lxdwn7xaOVrd97LLBPhLF7Tk7j4svstAeydqcTb1AHiBJ2jKQfz+telfs7x4tpfViDF5ldDqGEAfIiaGT2/aRg3PmQjdpsQBfhT/hItsH/KsE/Mn51zwJ7YGYfGd5Ovt5VvtrwN7OKYfFbuE3LbdUYmJ6EEEHzFAb7AEZTr1HL0oY4LRKxpz9zL3G+Ktc0UEWw0TyYjz/SquCxj2xILBZiQY1/nUSOYykkA6+vn6+dFcDwXNaa5PwiVkDUZuftVeIqiWspyJf8A1ZiEcvaxF3M8BgY1yjKJEZW002otgu111GLJkS5cTu3dFTxEwSXA0zGNyDvyqhgeCZr1wAL4HTUaCHErpyFBL6lLrr0JB9Oh6jap0pcDJvHyz1JOJ58BilfEOlxEzABUFo+IBlRVA1ecmu4adqh7OcWTE2LIvKGfCW4UnUFNcsg6Zly5Z6RXm13iDsVDMSBsJMfKmzsfAxCqT4GVm9cuVgPmDXRhquTpZFOVoYOO2P3I4bEICGNz7WNmB1II2O5Ap0wuICY22/3MRayE/wAaiUPukf8AwoN2v4b3+EYL8Qhh66fKh/AeKNetWFbS5ZZiwj+GF9wCfnRXKsbox14fw4HHtI8L2Lin3KA/rXimJtvbv3LAUDLce2CToGUkRPttXumH4sERroUFhbJjY6EZhPpB9q827Qfu2KuXG+HvmNwQQr5gM1wZteYNTk6YdbErBPluYcnaWPuf96Pdo8c9lbbjW3mzAf6sxFJ+NUoVUs2XVkJ5a8+UTzFXsVx83cGbNwjvLbgqeq7HXmRpVeq4INa3Fh39nuAs3L126zSVcZV/gnNmYeoUD0Nep46z3tl1zAZlInoSND7HWvAeB465azG2xDNppMxuY98teldn+J3VzWLr57gKaTDQVDEanWJAoTfNGjHjTx7Lr4EjtPY7vFqLhUnIveBdhoFYH3BNUHxotytt8wzBhIkA7SJ0Ogg9dOlGO2eHvtiri6lJBUEAAAgRBOuv9bUu3g4tkOoAeCpHJkkEesEgj0NFU1RmvWVlvjHGWu91bnwIJyjbOxJYkDnsKZ+2OILYTKD4VCCPTT+Vef2PjHrTv2gu/wB0ueeT/wAhQcapItu5Jtlb9lPF7eH4hbe8SEMrIMAFoALfwzE16l+0DtguGN4kjvXQJbgyQjTmca6aCPevIexXDQ90M5yoniLH4VjmfQaxzMVz2lxwxN8tmhSQFLk6IugnpoNh1pGv1AJVCwrgeIYYKjWVzX89sM7iRDNBVVOmuvLrU3EbyPi8Sqhcq3bpyrAAVXIMAkab6ChfBu4t4jDwxuKLneXNIEWgWhRzEZvlQ3HKC5ck5nJZpj4mJJHzJo6K2Dd0OeDSyUBAEa8j1NZQnhd4i0o158/M1lR0+Q7FXs3gUe7cfu5RAGUHbMTCq3WTy9elWeJXGIIJILW+8vGdTLRbteQ2Mc/arnCYTDW0GhdzcdiY/hT2A19zUWLxKuMy6h7xj/LbUKn0g0qk5Scn+yPZw4koKK78sA8WfJbFobkyfWP6+VCbfhHSdP50V4qJxTLyQR7gQfrNVOMWsq2h/DPzNaYPovJ5/wBVLabl44Ruwus9RNM3DcQLto2XbL+E81aPCy/qPOl7hYldfapuH4oH1Gh/Q1OV2wKqS8knDsEbTkvEieWx0n8qjuYsrbYqSM954g8gqz+dMGJwHf4W5cQfa2hmccygiWHmBB9M3Sklm8J11zHw8oI1M1SD36kJ1DhBDiOONyzYUtJAuEzyzOBHpCAx5nrVS2FtnWGOhHMeYqo5PyrLbjmJ94qtcEtubO7l0sabuBXQcLdA1ZQR7Db6GlHvQWHhA9J+s0x8BP2d30efcAj8qTJwi+Dmab8jJwNft73QpZ+YT/ilTtNhwmIaPvQfmopv7P2DmfmWIgDXTLbAH51Fx39n+KxF3MgRTABVmhpEzA18qSD5OzK7PP0tMzAKCT0Gpo52fx+W/YBiQ4HUwZB29fpVbjfBcVg2Fm8pSemze439DUT3u6azet6EE/MR+hqtkIx4b8HrvaftMmHwhfQ3GEKvVusfhB5+1ef9mu3YtXHN9S4uEEsoEggQPDpNDDxdb1y414nK2gA1MclHShuEKK7hmIWDBjUnlIpVxaLNJuLs9h4d2vw+IVktXYdrbgIwZSSUaMpOhMxtXlvAS9zECM7MA2UJuWIIC+hJ18pocuOa3BtmDMgxqCNo+lNH7N7o7y4de9bRfTc0JKlYm1yrwc43sLjWOa4E2iM6yOYAUUFTgcu9syWTSV1WYnmBHSDXp3EblxCLjI68mDKQCOqkiCPMV5hxwvbxDwSJYuCNiCZDR/PY0YtsSaV2xp7Mdn8OuTPfQ3CwkeIjpAgQfWYo8nZKxca64vsz3HZjlKRqTllSDGkdK82wvGigEHVfnPrV3hHExmWWKHbPMfMjl7VLSVttmqeSKUVAbsZw50KqzlwriM0yoJ1EncaeWx3pU41hMti6el5DH4SwcH5wKYu0N67a7qbhUsYDHW2f4XG9to5roRyGtBuOYd0wjhl1e4hJBzCBn1JHmR866KppmaT25ZQ4T2d7xA6sCVGZ58KqCwVRO7s0/CI9a9TwvYjCY2zka9dtzBJhRmIO4U5svpmNeUHFOJgBWBBK+Y2jzETT92c4yblsw0EBYAImAqiDz+INSTlNcmx4oqkvAT7U/ssexhFGHZ7wDTcKqJygaNkDS0HXQ15tiOCg/BcVo0ObKkeQB1r13hXbK5b0mQI8LbEH8PQjUadKWu33DLAxa3re15RcKTsxOs9AZH1qe7u0xde0hL4bh/7wifhtQSP4iWkezRTTYwKD7k+sAD8qA8Evg3r93kWyiNgB/sB866xPaso5BUET1MxVWm+BFUUMlrD2o+FefI9T5VlRcP4+jW1OomenU1lSpjWhK4ljmZ4kqqoAVHUiSD8zRbg+GlbI5C4T85J+iGgWMtLmuFAQpJCzJ0mAZ50w8EUoFc7Kjny0R/yqsuio9TAnG2/AtYeXv3DM6n6tRHtXhALVpgNRKk+XL9aodn7RZz0JUfWf0pj7QYYtaPQcv1ppPWaPLS2h/Is8G51u+e4vBo8LbjlB3H613wpPCf66irfHrYe0GXl866/1K8nOP6aoZOyGPFnEqd7ba67FDoQfVSV96WO3HZ4YTFuia2n+0tMNQbbEwJ6ggqf8tZ2Z4hJ7s7iSv6imLG8L/fLeWYuWwSp5ec9AYEnlvXRbhOmLKskbQgZPD9a6FiVkctat4iwUUiDI0byO2p+lc4bCF2CDoDV9uLJac0VbNknbWNTTdwfiNjDWpdBeu3soAmEQREsRu2sxyG++ga7w8o9tWGQMdwefSRTZw3sit22HxD2cOlxIzXPDOVoDIqrzg+LmRzqcpWh4rVcBHs4mTOxYrc/w8uoKlMwd58wQKZP7VFgShKkDQjeOvuf1rzNe1L23IdluG2SoYR4wAqBsw0aVQa/nVux2oF1WJGUKCxLECcozZF/iJgCjrwBz2Z6L26x1rE4ez32QXWLqp02VQ2fX4QGgT5kV4qMDcuW9xoC4XymDHnptR/CF8ebtxvBYtJ4iSdSAxW2D5tBgbBRSct0iNTQhBpvk6U1SRNgT4xG+3zo9xi5bfurilXujwvb1bMBOpI6bdaAnKxkQnLST761cwXE7iLFpQCNnAMyOeuk00k200HHNKOrKWLxZcjwqscgIqbA8YuWQVtMUzxmI3MToDyGvKoLjmTO5mfzNScQtQR4cvhUbETAHi167+9P8EJW7kMPAf2h4mzcHe3Hv2SYe1cYurL0AY6Hp6Uwcd4HavoTb0IAuIu/gdQ8Cddj7Fa81UyYr1fGYm0Auutq3bQtmgAKiqs6EliBMAdfKVkqfA0W5J2ebthlS4CwlDoR0kfpvWwotPkbxIdVYdDswr0Dg/YSxxEuFxiLcGoXu2/MkTHWKh4j+yDEKDat3rV66skWzNt4Gs2y2jjynn0obeRdWuhLwzgr4zht5FJfJlKT5SYB6xt8tjSdbuXLKvbY5kdSIJ0hhv5Eb+oo52U7T4nht57TIFEgXLd5Tow20BDDffz51H2rwgRwWy2847y2AZQ23JIysdwII11BEGpNtOikoe3YC8bwwtG2oYF8glgwYEgkaEHbT6VzYxxmWUk/iUlWnrmWq/FFAa6SxZjcIBOmkksY5HVfnRJcFhxbQl7xvFQSLYUiSJAiOnOaelFKzRDO22c2uN3XAXvPgcOCQCQRr11EidqmxnaC8XX7XUfeUAfeDbcxIGnkKr8D4Y+IZyFNzu9QnN/EPAxH8Mkx0p04nfu5hlwyJbXTJ3alY/igSfXSKlJxi+heGSOvC/JVtYe5xC33dhMK14R4knD3CNZzW5FsnQagUsvwu3bF1MT31rE2zohUQdPP5zMQRE0PtYx7VzKVKsDpuGGumvOnHCcQ/tNBYvsDfX/AutGaf+y5+8rcidj606uPIrxRyxuHbsDOFW/sl9/zNaoxg+E5UCsACJkZmGsnyrKzvLEh6bEbF4lyoJOmwHQST+ZNEOz3EotXkbbu3IM8yhWPqPlQnG/Co9TWrAi2T1MflWtr2lHOSy/j/AEFuzKjvSOjD9aauIibZHkTSh2af7dp5/wA6Y+I4iTH8IHlUMv3CY+UKWDv5WI5dPWrYvfEh1B1HoY/WhuMTK3ppXa4gSvy9jVXG+UBSrhkZU23kbqZFOGB4jIW7baG5xpB50rYtZE8xWcPxhtnTY7ijJbxsWPslXYfB2gS2xu5EF8hgQABauqVPhuoNJnn+Rg1nCeG4bGg3LJSxiAALlo+G0WE+O2fuyBtsKW0C3NQBPnUeGwLK5M6GT89I+RNRrijSnfXoddsbJt3EV9GWZXykaz5660O4z2mu4hgWICqAFUDQKBAHnAo72octw/DFzmZnJWTLKnjUKv8ADCLSxgOEvduZFGu5nkDt8+VaMS9qMOW9uCRAbqxAAXY/LSfOCfep+HcLa5OXYGHB3UnTXyPXypjwfD0sW4gNcAJPlM7+1UOAcMueG7oMxZYOzKRJVhuVIn9Kdi0y5iOH3Bg71vKgCZLngkDRlRgZOpl1Ov4aXMNwd7gYKFL217wpszJAJy/iIBnKNYk8qbO1vAcRg8PMFrF/KGYkMVIJZUzDQqwCsDzA5HSlPC5pFy0cty3BAB1Mc18x06UqfcLRQ0g7g8o2qVC+mkgcv5xRvimHs37YxNoZToL1sbLc/Gv8D7+RkdKpcFwBvXltzkXUs3RFBZm+QP0o7HKJLwjs3iMa+W1a2+JjIQDqxNNPHuwN1LFq3nV8hJJ5+IKIHkMoGtMfEe0NvBYe2UGVYGVANSNcuY+gJNUeJcaUqt3PowBA01HMASKzvI2XjDUWey3ArIz3bjCVUvazyqnKDOp0LBhEGjXZ9EbBul3Vr1x2ZuYIgKw9BBpcfiJawYAUALbE8y0lo05KCx9R5UK4dxZ7RYeX5bEdarG5LkVtR4QXwnEGw1/X4lJ22Mb/ANedOXaXHO1m1ikJR7JzK3ORlZfbQ6V5PfxbM5Y82JjzO9OXaXtOHwgsq6tmy5gusBQJn8taZroRT6l3t/2os44W7qrF02VaRp4gxW5abqJWV15+dXsB2Zu43hoS7be3ewr57BuKUD231e1LRzEj/ekrshjhbxCHZ9cjGIDkQk5tAskyeWh5Ub4lZxXePnc23BOYPOaerTSSik1RVTbjQocaBF+4G3zH09qL4DtNcTCm0gE/DmjUK24B5Ak/1NAsYh7xpOcg6sNQfOaO8AwCW7dy/dIhAIX8THVV+k+1HK4qNsTEntwZwdbstlYorGCwMFidN+QGp9qM3OzNttQWnqSCfypYsC5daFBIAzFR06xU+H4jctnwsV6jce6mklF9jZii2uGd8W4E1vWJH4h/+qq4HGZWDbHZv0amzhfFlv8AgcKHI9m9PPypd7QcENp5QHK23r+GjGV+1htwlsup6XhOMYS8i3LouC4w8eXLGYaEiROsT71uvO+HYz7NZJB1/M1lSeJGn1cL5AF67mUTuDFXEs/YCOck+xqpe+AeZorhrQ7gAfhJ9+n0q03SX7mCHum78FbgZIvj+vKjuOvAM07DWg1gRfbyP6zRPiVrOWQGGYjL5ka5PcbeenOp5OZIaPCBHFLUmRs2ooVPKilu7HgbrA8vI0OxHxH1q8PBny+SRMQTv6VatWlIoanlUqXiKLj4BGfkuWy6Hwke9WFxl0g6/Ian3qlZxGutEO+CoXHxD4BznbP6LOnmfKkaKJqupH2hxrG6qN8NhUthemUDN7lpoY2JbMWkgk7g67zVnjUd+8cjGvkBU2N4C9uyl0kEPuOak7A+0VRLhEJNtsIcI4m9xVtc1Ms06lZmPMnaelNtn40Ajw6kf6d4/wBVIvZyyWuZRpMSegnWnnD2T3qsD8Xhj5V0hohrtLgLuJa3YRhlfBKHzEBZVn7s6/ezBQI1O2015HaRx9zUHePED5GnftnxoWuI/Ysyi2ltZGpEL42g76E6UtY7Cub93MWPjPiRfC0nNmHIAgg+hqUE0VyU6IrXEO6uC4qGGEXEPwNOjRGwOp8jR69gkRc9n/DxLJbXeVUENctseTEhRvqB50uYvDMuwmRBnf0I6Ua4HxW3ZZsPdcXLLFSHWdCNZE6ypOn+rcGm6ondMn7cYnOWUbW2gf6Qq/oaDJiiy2xyRNP1/KrfHMI9rNauatGZWGqsp1VwTupUgz50Cwck5V3bwgaySdo03pIR9o8pU/wMFi2bmCtquWVxD25PLvrYbOTtoLbfWg/FsIiPFpi6gAE+frtTtwrC27KNhUb7QqrX3ABbNs1tPwqoJWdyS3Kh3HcQigWrNsZ7kqIHlBkneqxJvyJouDmuvI6/kant3LhBAWBoD4dACRqfLUVKuCW5fS0m0qhO8n7zfnTb2jwyIpYggNkQkclkT7wBTPgVNgXhvB3tXk7xR9pmUeTiSIPMED6mmLEcXQ2raX1h0LAG4C6FCZUC4JnKSwg7AgcqLOyvYRgBoyv8m1/M0A41jjhMVOhUkSpEqynSY25fWpySkMrjyDOMYRM3hgBkjwRlOoIII0YeY8qrvh3e1btAf4lwuT5IMs/NnHtXoOG4Rh71sXbKju31a39wnmU/7bjqv1FLPbLhb4cBrGuHdVVLgMsMs5rTfhbPmnz+s6fCLRprgv8ACeHJbXwrEaeem5J5yaj4pwJLgJAhuo39+opMwWPuKc2dpHmZj9aaeGdpQ3huxroHA09GA29RSSjJOzRCLq4i1fw72mg6eY8tiD1pls3BisMQ3xrEnz1h/ePnNTcW4WGEcjqD/vQDhuKbD3oOwmR1HMfLUeY86N7L5Hvb9yazhtNZBkz6yZrVNK4JSJABB1B8jqPpWUN2D1I/2nm+LHgSr3Cv8P3b/wDNZWVaf2mfH/U/Bv8A94/5VqbjB+0Hp/Kt1lTfX8FH0/kh42P70fVD7lVk0HxXxtWVlVx9F+xmy9Di2dfetXN6ysqhn7GLVxNz/lX/AMlrKygykehrG64h5/7h/wDKnfjyj9zuaf14a3WUH2OXcCdiR/i+g/Om/hH/AFFr/N+tZWV0gx6C32qH9/tedq1PnKEGetEsL/0eHPPu2E84F24APYaVlZWfL0RXH9zKl9RkbTkaTBv7D8xWVlH6c7P2HPtTrwvAsdWi+s88oupCz0EnTzNBOx4/v+G/zA+8NrWVlXj0ZOfYucGY/v2++cH0jai2OX+9t5YW5Hl8W3St1lcAV+zH/U2v65U1ds/+mb1X86ysppdQLoFeAa4c+p/8RQ79qCDusOYEy4nnELpWVlJ3Gl0LX7LmPcXROguaD/TRDKCOLKRKhEcKdQGj4gNp0GvlW6yufUfF1R5xdtDuQYEwNYqvgjqKysodjZi6oceEsThVnWGIHpO1L/GR9ovt+dZWVGP3sK+9jt2cP91tf5f1NZWVlIxGf//Z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ANd9GcR8yOcUg8sgENZszzBd_vdoOytu_MikD_rca5ttRtThg0rlhvu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86383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4 Llamada de flecha hacia abajo"/>
          <p:cNvSpPr/>
          <p:nvPr/>
        </p:nvSpPr>
        <p:spPr>
          <a:xfrm>
            <a:off x="1187622" y="692694"/>
            <a:ext cx="6984772" cy="5594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val 64977"/>
              <a:gd name="f9" fmla="+- 0 0 -270"/>
              <a:gd name="f10" fmla="+- 0 0 -9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*/ f34 1 2"/>
              <a:gd name="f38" fmla="min f34 f33"/>
              <a:gd name="f39" fmla="*/ f33 f8 1"/>
              <a:gd name="f40" fmla="+- f6 f37 0"/>
              <a:gd name="f41" fmla="*/ f38 f7 1"/>
              <a:gd name="f42" fmla="*/ f39 1 100000"/>
              <a:gd name="f43" fmla="*/ f41 1 100000"/>
              <a:gd name="f44" fmla="*/ f41 1 200000"/>
              <a:gd name="f45" fmla="*/ f42 1 2"/>
              <a:gd name="f46" fmla="*/ f42 f27 1"/>
              <a:gd name="f47" fmla="*/ f40 f27 1"/>
              <a:gd name="f48" fmla="+- f40 0 f43"/>
              <a:gd name="f49" fmla="+- f40 0 f44"/>
              <a:gd name="f50" fmla="+- f40 f44 0"/>
              <a:gd name="f51" fmla="+- f40 f43 0"/>
              <a:gd name="f52" fmla="+- f31 0 f43"/>
              <a:gd name="f53" fmla="*/ f45 f27 1"/>
              <a:gd name="f54" fmla="*/ f50 f27 1"/>
              <a:gd name="f55" fmla="*/ f52 f27 1"/>
              <a:gd name="f56" fmla="*/ f51 f27 1"/>
              <a:gd name="f57" fmla="*/ f48 f27 1"/>
              <a:gd name="f58" fmla="*/ f49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2" y="f53"/>
              </a:cxn>
              <a:cxn ang="f26">
                <a:pos x="f35" y="f53"/>
              </a:cxn>
            </a:cxnLst>
            <a:rect l="f32" t="f32" r="f35" b="f4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35" y="f46"/>
                </a:lnTo>
                <a:lnTo>
                  <a:pt x="f54" y="f46"/>
                </a:lnTo>
                <a:lnTo>
                  <a:pt x="f54" y="f55"/>
                </a:lnTo>
                <a:lnTo>
                  <a:pt x="f56" y="f55"/>
                </a:lnTo>
                <a:lnTo>
                  <a:pt x="f47" y="f36"/>
                </a:lnTo>
                <a:lnTo>
                  <a:pt x="f57" y="f55"/>
                </a:lnTo>
                <a:lnTo>
                  <a:pt x="f58" y="f55"/>
                </a:lnTo>
                <a:lnTo>
                  <a:pt x="f58" y="f46"/>
                </a:lnTo>
                <a:lnTo>
                  <a:pt x="f32" y="f46"/>
                </a:lnTo>
                <a:close/>
              </a:path>
            </a:pathLst>
          </a:custGeom>
          <a:gradFill>
            <a:gsLst>
              <a:gs pos="0">
                <a:srgbClr val="D98AFF"/>
              </a:gs>
              <a:gs pos="100000">
                <a:srgbClr val="E5B8FF"/>
              </a:gs>
            </a:gsLst>
            <a:lin ang="5400000"/>
          </a:gra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32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En coordinación con el vicario foráneo, las parroquias establecerán un consejo de pastoral parroquial en </a:t>
            </a:r>
            <a:r>
              <a:rPr lang="es-CO" sz="32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</a:rPr>
              <a:t>el</a:t>
            </a:r>
            <a:r>
              <a:rPr lang="es-CO" sz="32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 que  hayan representantes de cada una de las pastorales vicariales y Diocesanas.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3200" b="0" i="0" u="none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32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Las más prioritarias son:</a:t>
            </a:r>
          </a:p>
        </p:txBody>
      </p:sp>
      <p:sp>
        <p:nvSpPr>
          <p:cNvPr id="4" name="AutoShape 4" descr="data:image/jpg;base64,/9j/4AAQSkZJRgABAQAAAQABAAD/2wBDAAkGBwgHBgkIBwgKCgkLDRYPDQwMDRsUFRAWIB0iIiAdHx8kKDQsJCYxJx8fLT0tMTU3Ojo6Iys/RD84QzQ5Ojf/2wBDAQoKCg0MDRoPDxo3JR8lNzc3Nzc3Nzc3Nzc3Nzc3Nzc3Nzc3Nzc3Nzc3Nzc3Nzc3Nzc3Nzc3Nzc3Nzc3Nzc3Nzf/wAARCAB5ANcDASIAAhEBAxEB/8QAHAAAAQUBAQEAAAAAAAAAAAAABgACAwQFBwEI/8QAThAAAQMCAwQFBggJCwQDAAAAAQIDEQAEBRIhBhMxQQciUWFxVYGRk9HSFBYjMpShscEVFyQzQlJ0svAmNWJjcnOCg4Th8SVDRbNTkqL/xAAaAQACAwEBAAAAAAAAAAAAAAABAgADBAUG/8QAKxEAAgIBAQgBAwUBAAAAAAAAAAECAxEEBRITFCExUVIVI0FCIjJhcZEz/9oADAMBAAIRAxEAPwDY202vxvCtp7yzs7zdsN5MiN0gxKEk8R2msobe7Rkyb4GeCdy37tQ9I4/lliH+X/600OJJTEcRwNdqmit1xbiec1F9itklJ9wp+O21S1hKcQIJ5Fhv3a9Rt7tG2QHb4Kjj8kj3aGg87+udaaoyZPbrVnL1+qKeat9mGjW1+OXSjucXylWiUFlvQ/8A14UZbO4jiK7Bs4nepcfkyQlOo8wrj9uhTjkW7SnDEkASR31uYTitw2+2wM4UmRCjxJqm7Txa/SkjVp9ZJSzPLDXbXaC/w6yQ7YX26XvAmMiFZhz4igo7dbTpEnEVAcjuG/drRxlF25aKD7BW185Ok/8AFCDhWZCgUjkmOFGimG7hpMXVai1Tym0jd+Pm03lI+ob92vPj5tN5TPqG/doeilFX8Cv1X+GbmbfZhD8fdpvKZ9Q37tI7e7T+Uz6hv3aHoryKnAq9V/geat9mEPx92n8pn1Dfu158ftp/KZ9Q37tD5FNKaHAq9V/geat9mEJ2/wBp/KZ9Q37tefH/AGn8pn1Dfu0PZSaW6UUlQGg7anAq9V/gVqbfZhAekDajymfUt+7Xn4wNqPKZ9Q37tYC2FoSCoRT7UKDoIaDmh6poOiv1Q3M2ez/02j0g7U+VD6hv3a8PSDtT5UPqG/drFum07wlKCgHXKRVZSaHAr9UFamz2YRfjC2q8qH1DXu14ekParyofUNe7Q2U00pocCv1Q61NnswkPSJtX5VP0dr3a8PSLtZ5VP0dr3aGimmlNB0V+BlqLPZhIekbazysfo7Xu0vxj7WeVT9Ha92hgimRSOiHgdXz8nWui3azHMex64tcVvS+ym1U4lO6QmFBSRPVA7TSrG6Eh/Ki6/Yl/vopVztTFRswkdTTScq8tjekNIVtliA1zEtx6tNDi21JUQoa0SdIg/lhf+Lf/AK00PRNdij/nH+keb1T+tL+2R5a9ipAmvQKuM+Txpam1hSCQocwYra3rYQLpEpuUEHrgwuscJ1q/ZKXcL3Lg3iez9UdtLOKwWVWYeA3tcRQrCwp4ZTl4K0PooFxl1t67dW3GXNAjsrRv1ZFMFtwLbCQgmdRHbWVeLDzxKUoAGgyiJqqmvdeUadVc5RUX9inFe5anaZW7myIKsqcx7hXhbIEkECJ4Vo6GLrggy0stTZO6llopAyQZacUiAABPbFWxZuktyghLh0Mcpifro2suj9lbRXcXbkn5uUBMfbVNl0K/3M0U6e279qAdbbLLaQUSsjUmoVO/IhtKEgzOaK2tpcEuMKugFBbjChCXSZE9ndyrEKYpotSWUJZvVycZHjjxWMqhIHKo85TBb6pp5TTSmmwLvEK8ytVEnvNMKeHfWzgLDbmINl5GdAPza3cVwQYghLjKNyttMBGkRVcrFGWGaK6nOO8gGKaaU1ou4dctLWhTRlHGNarKaUCRlM+FP0Fy13KhTTSmrJRTCmhgZSKxTTSmrBTTCmlaLFIOuhYRtRdfsS/30Uqf0MCNp7r9iV++ilXH1n/U7eif0hnSCAra6/I/qwR37tNDwTUHStd3Fp0j4otowAWjAP8AVI4irOyuN4Lf/kuOtm0WAMl22pULM6hQgjnxA5Vqo1sIxUZLscvU7PslY5Rfc9Sk8xIpKbKCQoZTMQeIro2xrmyCHVLs8Rtri6S2kLU8YAKjpE6TyIE8uFEOIJwwKdduLJhx1QhS1Npkjv0qznk5YihVsqW5mUkmcZCKekKSqUkg9o0q/d2zbdy4hogoSohMdlRhkVuUk0cx1yTwVA2pXAEmkG9KvtoUhWZHGnbkqlRPjQ3g8M9s222rd6FSVdU6wY7qKcG2aaug0V9dpfWUJkFPLv4mhdpJQdBMHSjXZzFC2yd+pPEQBxFZNQ5qOYnT0Ua3LE0XMZwLD3ylTtuFFOudCYIjWhPGsGtWW3rq1TnQo6pA0bjmKP8Aeh4TBrL2gsfhGHOqZ0UIKwAZyzrEcayU3Si8NnQ1OnhOLaQIYOhfwBbjjKVoRAbMkKJnnRhhuKOrtwHQEuD9HXStOytbU2luWG0BCG0gFKYmvF2QduCcoGfSe4VLL42Pqg0aeVUVhgttVdtO4S7mIObQTyM1z/LRdtjZP290lBKSwrVHcRxmhss6SK6OlSUOhwtoTlK7DXYqZKblqyWqaW60mHewRMrW0rM2opniR2UYWGIb63EL60czQmUyalbdLaCEJCVdoqq2tTNWn1LrYXOqYWmVgBUQTpQ5jCGGHc7atTxTVBx55R6ziifGoFgqMqJJ76SFLj9y23VqxYwVnBmUTETUZTVkopik1aZ1IrFNMKaslNMKaDRYpBp0OJjaW6/Y1fvopU7ogEbSXP7Gr99FKuNrV9U9DoH9BAN0vrLfSRiqhwlqR/lN0LMKJB3bgQOJTHGijpfSv8ZGLqSnMBudB/cooetIdbyMIKE85JOtZGy6XcehbgUXVJEpIIBOih2d/wDxRxh+2l5cH4LcjetqGVKi4MyJJ4qOvPiez0Ai33GnClzKoHTLEgxUaFouLgFKgyRpn+6pGTi8oraysHRl4laquEI3hWXCEpUkSCeEeOtXw3JigW2uAlxBQ5CgZjnPI/bRfs1tku1Si0ubVFyhUkPAQsT9vL0eet1evfaSMMtGm+jNFq3Qo9dWURxp+4yHTrJ5d9PvLuyJVcNLCWiUnLBJBMDUDXmKwMXxxSHg1h7reVEpdWROo5CtbvglnJm4TzjATOYa+bdt4WqwheiTE5qsW1iq0UgXlyizLriUNpd0KyeEVzy0x/GMOu1P22IPtG6JClTIBHAkGRw0kcBUdzfP3dx8LvLpy5BTCnXVyqZ4T2cdBWSWrb6I1xoiv1HerJhTTRS6FEjmafd7sNAKUEg8CTHhXNtm+kl5DbdtiiEuIT1QtJhwidJkwdPDhx1oZ2gx7E7y8fWu7d3W9UpCFQMoJ0geAFUxg5S6muWohGPQ7zZ7v4OQIHcKSnQ2k9YVyTZrbldnZPDEnTcbtIDTc5VrOYCJ7AJNGmD4labSocOFXKd42eu05KVgdsHl30JVNPqWQvjJdC7iTDF88hbpSpLYMIPCawrzZJxxKXbW4bWXFfMUMvE9tab7L2HuxdJURyKBIPsqlhGMNYwlSrPRLThSptR62hjh2EgwauhZOHSLM9tVVvSceoLXdg7avuMPoKHEGFCqqmD2VfxrFnLvG/k7dzcB02zi1jrZ82VP3zV3AUWOIWuKm9bdYXaBRCsw4AToJ15862R1kFHLZyZ7PlKbjFdAeUyRyqpeu/BQ2paTkUvKpX6o7fsq3aYim7vmmNxkbEm4UpUFlOXNm7wADVjba1s7U4e/h7oftlNBxQC5S6T/AAPDXhGot10FH9L6i1bNnnemuhSWwsJSpSSErEpPI+BqJSI1mrO0+JIscPswzctvpMLSEamOBTHL/asm7eDxCLhKksuZC1lBlRImT3ag8KaevrjHyxPjrXJJdi0UV78FcIJCdKxWrh3Cbp5nMC1OYGdB3AennyPZV04m4XVrSlamCiWoTrpoSe6SOylr2hCccvoWS0E4PC6ky2ynik1EU1V/Czw3G8SkT+dAkx/H2mpri8ZCVghRMSYMAg9/s7asjrKpZ6iPSWxaWA46JRG0lwBzs1fvIpVD0QFte1L6kqJIsFDU/wBNHKlXJ1FnEs3keg0dTrqUWCPS05k6QsUASc0tdaP6pFCTlznWoQrKIk8IHm89F3S2pv8AGBiaVrAVLUTMfmkUEPLCU5UZNRmKtefjVA76ssl1I+Skp7FA/wARTm2LRbSlZlFY/RAj0d9ZZUSNaeHFEjWB9VHd6AwbNoy23cJL7iUgcUrEiO0Rx++pmyVvpfaO9CVyQCMxmePIDThznvrDWFAZirqq4kCfPU1rfuMNFtBbKOtoQAe769aRx6ESNz4U80XAsFtsiVIWD28Y5ju4Vftgy6z1QlMpOijlSSefdWAq+L6ENPttyEBJUpIzERoZHPlJqZnesfKDrsAklIOsCaXDwVuCNK1S81iIJDxQ8CArVYzRoSB6IB7O2quoS43xKVqyxBSSIBjjHhJGvpus3KW2UFhZuOoeqExEngR/Hmqou6YW4sNsAJKVAJKRKZ1meVROSfQP9ogRKobghYGpPCe2f45doqRRW1AUSrTUHlUlhbfDGy65G8JKQnNpoNII5VaetGgTEoVp2/Ya112y7NlNsI/Yz83ZUrVw6y5vGHXG1jgpCykjzin/AATXquIjXnXi7RxJgDMe0c/NWvfi+5jx4CrBduLhnCLjC8U3j7amg3bPJAK2ePHgSIjnpHOm4TfPbN3qcRwu4buLNLSgsBaSpxPgRIUmRpw+yhRds4jgMxP6tW2mrwWyWWs6CVZoSsCZBkQfMfNWe+MUt5dzXTY28MO8Jdax3aSzxreoaaDKi62VgkGRmME+cEDkPNjXWNKXjLN7uAppBLgZbUUocJAgxxJICQR2E1lNX7uFFrIpSFqBJKznlWpIPLu0ERVW5vkqW3dZEBTgkjLGp4RMd1YZWyksIu3vBs4jdMXly3eOobZuQ2C+42mEuEyFdWdDGUe2snfMblCWUlbSc2RBXMk93ZWNcJduiM2dJjqpBPZpp414+rI4wgb0oQAFlCD80cTp4Go8vuyPJYSthK1IWkFas2Yr1JHCOPhVy0eUq23b4SRGdpQPzP4+8jnWfb3LTrhdCApAGUIABI1BzdsUxDpbZdWxKkrgJbJzEafUOHfpQ6h3WSPuW617xYKkukFQTA15H0dvbTWrgblEFKCk5QTyTpw7qVm0VLUp5hLaCkKRK4J4+36qq3m6Tl+BlS1rUE5MhOvdr3U3foHuTtuvvJ+DsiV5uIMCOWv+9XM6G0FS1BSkRMmDM9nCaz7f4Wl5YbKkKnKop0PYRPKnOu9c9cNqyhJSngoQOMceAo7oyWDpPQo4lzae6UkEfkS+ZP6bdKoOg5xCtqbkJcCiLBcgDh126VMi+HYH+l3Drp7b/E3mU5gotZQDHBpHOhBOE3xGVTYAmdXE+2undIzxTtpiCc5kbvSSP+2nsrBbeWOMx/HbV6rbRzLtbuSawBysHuoGVDQnteTr9dIYNeHT5H1yfbRqHlHQFQHPQH76nQrq6rPhpR4TKvkP4AgYHfqSEy1l5AvipmdncQkKSWZiZ3gmaMt+dCH1iOQGlSJfV/8AIo9wmjwRfkP4A/4uYktwlaG16cVOgyaejZrG8uU5AjX/ALogzRmm4cHzc3jrXu/dPFJM/wBI+2m4BHtB+AYw3Z3GrYEIUwltfFBWrj2/NNMc2Yxh11wncHOZIAWYM8urRYlagdUq9P8AvVllyFSEkd08KXgAjr22C9hsnjamsi3Eoa7RmkfVWi3s1cEA310XVp+aW0ZYHjNEzRWZCRoRPI1G8FwDkUDwoxqSeR56nKMljZfeCRcvCO1KT99Wk7Kwkg3Ud6mo++tG2Q6U5etmPDWraFPJnVAgTKjT7gI2RayYB2babgm8bjvSdKrOYK6Vy3dMLSZzSFSePd3/APNbz7i1gkugp7RMVnqzTq4PATPooOiM+5VLVKD6IwXtnL154EXTAKZ1OedTx4cahuNmb13Kld+wIWFSEkmfRW+ciT1jBHiPvqBZRMiSP7R9tTlYCPaMkDq9lL0pTmv7ckJyzkVMeJ51O5gV001u2HbYCSTOcz9p+utjOjNoNP7RpLdAHzU+Ymg9LEHyEn3Rjfga6glblpnmcySrXx07vrqqvAH92R8JtkkxJSgkit1S5n5M/XUas5HVSoeeKPLRJ8lNfYzXMNUGg224wTlyrUpEE+HGqDGBuM3AfXctqI4AdvKtpSHAZIJ/xj21GtTgGifrqR00RltGz7JGW5hj63B+UMpGkCI+ufZVR7A7pU5X2SOIBV93bWuXFz+bJPjSzOfqR56PLxLFr7PCCjoOwx6x2pulOrQoKsViAdQc7fspVo9EBUraW4zJgGzUeP8ATRSrPbFRlg6mlsdte8zP6Rkt/HHECdDLciYn5NNDgS1+qkebhRV0gtZtr78mI+T4/wB2msFDSB+gnzCtUFlI87qrErZL+WV0BAMhX1VYbCCNVK9FToSnkmpsyEwTI9FWKJkdvgpQgGUbzzCnt5eIU5PhVoOgqga9nCpW3AORp0kVuxlNawRBDp9NNCyOG9H+GtIvJCfzQJ76hLqyf4+qp0DxCFtbh0Dik/4atMK6wC3FEduWKaHHANNPHnXpSXYndyO0f7UrwPCfUuC4TwQ+vN2GBpUG+JUUokk8dPvp7fUQlZB7oUPvFJakrEkJgmYKxrSo0uSwT2qlRoYPE8yfCpkvKVomBJ0KhFQtKC9EhEDgSZg08POSSCpcaTIIHpqdB42dOwx5aCSlKFlwmTEwD26iqin9SCwrxMT9lWH33QCrOka8on6jVVV67IlQUOfKnjgz2MgcWskDcqAPdUakPcmdO81K7dkq00pgf5lRHnpuhny/BGEOFYlGXxqdTLoHzkjsgVA4sFUgk0itOXiRUbRMvInC6kTvdZ7aiNwrgpR+2kVJg8TTC2lYkT6aGRlj7jkXCeYBH9mkbhrs/wDzUO7SOJPppAwIzSOw1MjbsWJx1BHGO6KhJSdASnz09S0nTq+io17uOI8KGSyPQNeiERtHcdafyNX76KVedERSdpLkJGvwNX76KVYb/wB56TZz+giTbjCsSudp7x62w+6ebVkyqQwpQPUTzAisE4LjnLCrz6Ov2V3ZNejiaiuaWCm3ZUJzcnLuzhKcExrnhl+P9Ov2V6vA8Xn+a70/6dfsru1LnR47E+Hr9mcJGCYyjhhd/wCAt1eypBg+MnQYXej/AEy/ZXcBzr2jzD8Aexq3+TOHjBsa54defR1+ypE4NjA/8befR1+yu1p40udHmJCvYtfszin4Hxk8cOvT/kK9leownFUz/wBIvT/kL9ldrNKg72Mtj1r8mceawvFACVYZdyeMsr9lJWE4ouAcOvI/uFV2EcKR4UOO/Az2TDH7mchThWJhR/6deFX9wqKccNxSZ/Bt0E/q/BifurrY5V6KnGfgnxUV032cafwrFDOXCrpM/q2ytfHq1XOCYsNRhl3HYLdXsrtvOvP0vNRV78AeyYP8mcNVgOMkycMvvUK9lNOA4v5Lvfo6/ZXdqRo8xLwT4iHszg4wLGp/mu989uv2VJ+AMXPHDbz1CvZXc6XOpzD8A+Ih7M4anZ3FuJw688Nwr2U/8AYrGuG3nqFeyu3J416anMPwD4eHuzhitnsT8mXp8GF+yq7mz2Lk9XC70/6ZfsrvfKkKnMPwGOyIL82fPi9nMcnTCb/zW6/ZUStnccn+Z7/6Mv2V9EUuyhx34LlsyC/I5R0UYTiVhtFcu31hdW7ZtFJCnmVJBOdOkkd1Kuqp50qqlLeeWbtPSq4bqP/Z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QAsiCxD4nVBpBjxGds-YlQBsKxyoeQJDQKogFZHQytCfB3SOdRVQ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4130"/>
            <a:ext cx="9144000" cy="68766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1 Rectángulo redondeado"/>
          <p:cNvSpPr/>
          <p:nvPr/>
        </p:nvSpPr>
        <p:spPr>
          <a:xfrm>
            <a:off x="2857490" y="2571740"/>
            <a:ext cx="3514139" cy="15779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06D2A"/>
              </a:gs>
              <a:gs pos="100000">
                <a:srgbClr val="009E41"/>
              </a:gs>
            </a:gsLst>
            <a:path path="circle">
              <a:fillToRect t="100000" r="100000"/>
            </a:path>
          </a:gradFill>
          <a:ln w="57150" cap="flat">
            <a:solidFill>
              <a:srgbClr val="92D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1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CONSEJO DE PASTORAL PARROQUIAL</a:t>
            </a:r>
          </a:p>
        </p:txBody>
      </p:sp>
      <p:sp>
        <p:nvSpPr>
          <p:cNvPr id="4" name="2 Rectángulo redondeado"/>
          <p:cNvSpPr/>
          <p:nvPr/>
        </p:nvSpPr>
        <p:spPr>
          <a:xfrm>
            <a:off x="1698579" y="182358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38103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</a:rPr>
              <a:t>Medios de Comunicación </a:t>
            </a:r>
          </a:p>
        </p:txBody>
      </p:sp>
      <p:sp>
        <p:nvSpPr>
          <p:cNvPr id="5" name="3 Rectángulo redondeado"/>
          <p:cNvSpPr/>
          <p:nvPr/>
        </p:nvSpPr>
        <p:spPr>
          <a:xfrm>
            <a:off x="214280" y="4374224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38103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Juvenil</a:t>
            </a:r>
          </a:p>
        </p:txBody>
      </p:sp>
      <p:sp>
        <p:nvSpPr>
          <p:cNvPr id="6" name="4 Rectángulo redondeado"/>
          <p:cNvSpPr/>
          <p:nvPr/>
        </p:nvSpPr>
        <p:spPr>
          <a:xfrm>
            <a:off x="4714875" y="5143509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38103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Educativa</a:t>
            </a:r>
          </a:p>
        </p:txBody>
      </p:sp>
      <p:sp>
        <p:nvSpPr>
          <p:cNvPr id="7" name="5 Rectángulo redondeado"/>
          <p:cNvSpPr/>
          <p:nvPr/>
        </p:nvSpPr>
        <p:spPr>
          <a:xfrm>
            <a:off x="5984649" y="197169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38103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kern="0" dirty="0">
                <a:solidFill>
                  <a:srgbClr val="000000"/>
                </a:solidFill>
                <a:latin typeface="Constantia"/>
              </a:rPr>
              <a:t>Grupos y movimientos laicales</a:t>
            </a:r>
          </a:p>
        </p:txBody>
      </p:sp>
      <p:sp>
        <p:nvSpPr>
          <p:cNvPr id="8" name="6 Rectángulo redondeado"/>
          <p:cNvSpPr/>
          <p:nvPr/>
        </p:nvSpPr>
        <p:spPr>
          <a:xfrm>
            <a:off x="6929451" y="2857500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38103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de la Catequesis</a:t>
            </a:r>
          </a:p>
        </p:txBody>
      </p:sp>
      <p:sp>
        <p:nvSpPr>
          <p:cNvPr id="9" name="7 Rectángulo redondeado"/>
          <p:cNvSpPr/>
          <p:nvPr/>
        </p:nvSpPr>
        <p:spPr>
          <a:xfrm>
            <a:off x="2500298" y="5143509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38103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Familiar</a:t>
            </a:r>
          </a:p>
        </p:txBody>
      </p:sp>
      <p:sp>
        <p:nvSpPr>
          <p:cNvPr id="10" name="8 Rectángulo redondeado"/>
          <p:cNvSpPr/>
          <p:nvPr/>
        </p:nvSpPr>
        <p:spPr>
          <a:xfrm>
            <a:off x="214280" y="1491624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38103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 Social</a:t>
            </a:r>
          </a:p>
        </p:txBody>
      </p:sp>
      <p:sp>
        <p:nvSpPr>
          <p:cNvPr id="11" name="9 Rectángulo redondeado"/>
          <p:cNvSpPr/>
          <p:nvPr/>
        </p:nvSpPr>
        <p:spPr>
          <a:xfrm>
            <a:off x="214280" y="2857500"/>
            <a:ext cx="2016224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38103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sacerdotal, vocacional y vida religiosa</a:t>
            </a:r>
          </a:p>
        </p:txBody>
      </p:sp>
      <p:sp>
        <p:nvSpPr>
          <p:cNvPr id="12" name="10 Rectángulo redondeado"/>
          <p:cNvSpPr/>
          <p:nvPr/>
        </p:nvSpPr>
        <p:spPr>
          <a:xfrm>
            <a:off x="6929451" y="1401716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38103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de la Infancia</a:t>
            </a:r>
          </a:p>
        </p:txBody>
      </p:sp>
      <p:sp>
        <p:nvSpPr>
          <p:cNvPr id="13" name="11 Rectángulo redondeado"/>
          <p:cNvSpPr/>
          <p:nvPr/>
        </p:nvSpPr>
        <p:spPr>
          <a:xfrm>
            <a:off x="6929451" y="4429134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38103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Pastoral Litúrgica</a:t>
            </a:r>
          </a:p>
        </p:txBody>
      </p:sp>
      <p:sp>
        <p:nvSpPr>
          <p:cNvPr id="14" name="12 Flecha abajo"/>
          <p:cNvSpPr/>
          <p:nvPr/>
        </p:nvSpPr>
        <p:spPr>
          <a:xfrm>
            <a:off x="3643307" y="4357692"/>
            <a:ext cx="428625" cy="357192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7030A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5" name="13 Flecha derecha"/>
          <p:cNvSpPr/>
          <p:nvPr/>
        </p:nvSpPr>
        <p:spPr>
          <a:xfrm rot="13218377">
            <a:off x="2525103" y="2067206"/>
            <a:ext cx="428396" cy="357192"/>
          </a:xfrm>
          <a:custGeom>
            <a:avLst>
              <a:gd name="f0" fmla="val 1259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7030A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6" name="14 Flecha derecha"/>
          <p:cNvSpPr/>
          <p:nvPr/>
        </p:nvSpPr>
        <p:spPr>
          <a:xfrm rot="2130956">
            <a:off x="6350188" y="4216015"/>
            <a:ext cx="428396" cy="356396"/>
          </a:xfrm>
          <a:custGeom>
            <a:avLst>
              <a:gd name="f0" fmla="val 126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7030A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7" name="15 Flecha izquierda"/>
          <p:cNvSpPr/>
          <p:nvPr/>
        </p:nvSpPr>
        <p:spPr>
          <a:xfrm rot="19544519">
            <a:off x="2420572" y="4233041"/>
            <a:ext cx="428396" cy="356396"/>
          </a:xfrm>
          <a:custGeom>
            <a:avLst>
              <a:gd name="f0" fmla="val 898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*/ f19 f20 1"/>
              <a:gd name="f28" fmla="*/ 21600 f21 1"/>
              <a:gd name="f29" fmla="*/ 0 f21 1"/>
              <a:gd name="f30" fmla="*/ f20 f13 1"/>
              <a:gd name="f31" fmla="*/ f19 f12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3 1"/>
              <a:gd name="f38" fmla="+- f19 0 f34"/>
              <a:gd name="f39" fmla="*/ f36 f12 1"/>
              <a:gd name="f40" fmla="*/ f35 f13 1"/>
              <a:gd name="f41" fmla="*/ f36 f13 1"/>
              <a:gd name="f42" fmla="*/ f38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42" t="f30" r="f39" b="f37"/>
            <a:pathLst>
              <a:path w="21600" h="21600">
                <a:moveTo>
                  <a:pt x="f8" y="f20"/>
                </a:moveTo>
                <a:lnTo>
                  <a:pt x="f19" y="f20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6"/>
                </a:lnTo>
                <a:lnTo>
                  <a:pt x="f8" y="f26"/>
                </a:lnTo>
                <a:close/>
              </a:path>
            </a:pathLst>
          </a:custGeom>
          <a:solidFill>
            <a:srgbClr val="7030A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8" name="16 Flecha derecha"/>
          <p:cNvSpPr/>
          <p:nvPr/>
        </p:nvSpPr>
        <p:spPr>
          <a:xfrm rot="19608976">
            <a:off x="6392744" y="2153235"/>
            <a:ext cx="428396" cy="357192"/>
          </a:xfrm>
          <a:custGeom>
            <a:avLst>
              <a:gd name="f0" fmla="val 1259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7030A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9" name="17 Flecha derecha"/>
          <p:cNvSpPr/>
          <p:nvPr/>
        </p:nvSpPr>
        <p:spPr>
          <a:xfrm rot="5400013">
            <a:off x="5321817" y="4393692"/>
            <a:ext cx="428396" cy="356396"/>
          </a:xfrm>
          <a:custGeom>
            <a:avLst>
              <a:gd name="f0" fmla="val 126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7030A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20" name="18 Flecha izquierda"/>
          <p:cNvSpPr/>
          <p:nvPr/>
        </p:nvSpPr>
        <p:spPr>
          <a:xfrm>
            <a:off x="2357423" y="3214682"/>
            <a:ext cx="428396" cy="357192"/>
          </a:xfrm>
          <a:custGeom>
            <a:avLst>
              <a:gd name="f0" fmla="val 900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*/ f19 f20 1"/>
              <a:gd name="f28" fmla="*/ 21600 f21 1"/>
              <a:gd name="f29" fmla="*/ 0 f21 1"/>
              <a:gd name="f30" fmla="*/ f20 f13 1"/>
              <a:gd name="f31" fmla="*/ f19 f12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3 1"/>
              <a:gd name="f38" fmla="+- f19 0 f34"/>
              <a:gd name="f39" fmla="*/ f36 f12 1"/>
              <a:gd name="f40" fmla="*/ f35 f13 1"/>
              <a:gd name="f41" fmla="*/ f36 f13 1"/>
              <a:gd name="f42" fmla="*/ f38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42" t="f30" r="f39" b="f37"/>
            <a:pathLst>
              <a:path w="21600" h="21600">
                <a:moveTo>
                  <a:pt x="f8" y="f20"/>
                </a:moveTo>
                <a:lnTo>
                  <a:pt x="f19" y="f20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6"/>
                </a:lnTo>
                <a:lnTo>
                  <a:pt x="f8" y="f26"/>
                </a:lnTo>
                <a:close/>
              </a:path>
            </a:pathLst>
          </a:custGeom>
          <a:solidFill>
            <a:srgbClr val="7030A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21" name="19 Flecha abajo"/>
          <p:cNvSpPr/>
          <p:nvPr/>
        </p:nvSpPr>
        <p:spPr>
          <a:xfrm rot="9853594">
            <a:off x="3416036" y="1793227"/>
            <a:ext cx="428625" cy="357192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7030A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22" name="20 Flecha derecha"/>
          <p:cNvSpPr/>
          <p:nvPr/>
        </p:nvSpPr>
        <p:spPr>
          <a:xfrm rot="17885061">
            <a:off x="5662657" y="1785595"/>
            <a:ext cx="428396" cy="356396"/>
          </a:xfrm>
          <a:custGeom>
            <a:avLst>
              <a:gd name="f0" fmla="val 126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7030A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23" name="21 Flecha derecha"/>
          <p:cNvSpPr/>
          <p:nvPr/>
        </p:nvSpPr>
        <p:spPr>
          <a:xfrm rot="16200000">
            <a:off x="4687648" y="1721700"/>
            <a:ext cx="428396" cy="357192"/>
          </a:xfrm>
          <a:custGeom>
            <a:avLst>
              <a:gd name="f0" fmla="val 1259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7030A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24" name="5 Rectángulo redondeado"/>
          <p:cNvSpPr/>
          <p:nvPr/>
        </p:nvSpPr>
        <p:spPr>
          <a:xfrm>
            <a:off x="3841614" y="197169"/>
            <a:ext cx="2015995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38103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kern="0" dirty="0">
                <a:solidFill>
                  <a:srgbClr val="000000"/>
                </a:solidFill>
                <a:latin typeface="Constantia"/>
              </a:rPr>
              <a:t>Diáconos Permanentes</a:t>
            </a:r>
          </a:p>
        </p:txBody>
      </p:sp>
      <p:sp>
        <p:nvSpPr>
          <p:cNvPr id="25" name="18 Flecha izquierda"/>
          <p:cNvSpPr/>
          <p:nvPr/>
        </p:nvSpPr>
        <p:spPr>
          <a:xfrm rot="10800000">
            <a:off x="6475955" y="3214682"/>
            <a:ext cx="428396" cy="357192"/>
          </a:xfrm>
          <a:custGeom>
            <a:avLst>
              <a:gd name="f0" fmla="val 900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*/ f19 f20 1"/>
              <a:gd name="f28" fmla="*/ 21600 f21 1"/>
              <a:gd name="f29" fmla="*/ 0 f21 1"/>
              <a:gd name="f30" fmla="*/ f20 f13 1"/>
              <a:gd name="f31" fmla="*/ f19 f12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3 1"/>
              <a:gd name="f38" fmla="+- f19 0 f34"/>
              <a:gd name="f39" fmla="*/ f36 f12 1"/>
              <a:gd name="f40" fmla="*/ f35 f13 1"/>
              <a:gd name="f41" fmla="*/ f36 f13 1"/>
              <a:gd name="f42" fmla="*/ f38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42" t="f30" r="f39" b="f37"/>
            <a:pathLst>
              <a:path w="21600" h="21600">
                <a:moveTo>
                  <a:pt x="f8" y="f20"/>
                </a:moveTo>
                <a:lnTo>
                  <a:pt x="f19" y="f20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6"/>
                </a:lnTo>
                <a:lnTo>
                  <a:pt x="f8" y="f26"/>
                </a:lnTo>
                <a:close/>
              </a:path>
            </a:pathLst>
          </a:custGeom>
          <a:solidFill>
            <a:srgbClr val="7030A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3 Rectángulo"/>
          <p:cNvSpPr/>
          <p:nvPr/>
        </p:nvSpPr>
        <p:spPr>
          <a:xfrm>
            <a:off x="2339748" y="2852937"/>
            <a:ext cx="6264691" cy="304699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180978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>
                <a:solidFill>
                  <a:srgbClr val="FFFFFF"/>
                </a:solidFill>
                <a:uFillTx/>
                <a:latin typeface="Constantia"/>
                <a:ea typeface="Calibri" pitchFamily="34"/>
                <a:cs typeface="Times New Roman" pitchFamily="18"/>
              </a:rPr>
              <a:t>“</a:t>
            </a:r>
            <a:r>
              <a:rPr lang="es-CO" sz="3200" b="1" i="0" u="none" strike="noStrike" kern="1200" cap="none" spc="0" baseline="0">
                <a:solidFill>
                  <a:srgbClr val="FFFFFF"/>
                </a:solidFill>
                <a:uFillTx/>
                <a:latin typeface="Constantia"/>
                <a:ea typeface="Calibri" pitchFamily="34"/>
                <a:cs typeface="Times New Roman" pitchFamily="18"/>
              </a:rPr>
              <a:t>Que todos sean uno, como tú,</a:t>
            </a:r>
          </a:p>
          <a:p>
            <a:pPr marL="0" marR="0" lvl="0" indent="180978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3200" b="1" i="0" u="none" strike="noStrike" kern="1200" cap="none" spc="0" baseline="0">
                <a:solidFill>
                  <a:srgbClr val="FFFFFF"/>
                </a:solidFill>
                <a:uFillTx/>
                <a:latin typeface="Constantia"/>
                <a:ea typeface="Calibri" pitchFamily="34"/>
                <a:cs typeface="Times New Roman" pitchFamily="18"/>
              </a:rPr>
              <a:t>Padre, estás en mí y yo en ti;</a:t>
            </a:r>
          </a:p>
          <a:p>
            <a:pPr marL="0" marR="0" lvl="0" indent="180978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3200" b="1" i="0" u="none" strike="noStrike" kern="1200" cap="none" spc="0" baseline="0">
                <a:solidFill>
                  <a:srgbClr val="FFFFFF"/>
                </a:solidFill>
                <a:uFillTx/>
                <a:latin typeface="Constantia"/>
                <a:ea typeface="Calibri" pitchFamily="34"/>
                <a:cs typeface="Times New Roman" pitchFamily="18"/>
              </a:rPr>
              <a:t>Que también ellos sean uno en nosotros,  para que el mundo crea que tú me enviaste </a:t>
            </a:r>
            <a:r>
              <a:rPr lang="es-ES" sz="3200" b="1" i="0" u="none" strike="noStrike" kern="1200" cap="none" spc="0" baseline="0">
                <a:solidFill>
                  <a:srgbClr val="FFFFFF"/>
                </a:solidFill>
                <a:uFillTx/>
                <a:latin typeface="Constantia"/>
                <a:ea typeface="Calibri" pitchFamily="34"/>
                <a:cs typeface="Times New Roman" pitchFamily="18"/>
              </a:rPr>
              <a:t>"</a:t>
            </a:r>
            <a:endParaRPr lang="es-CO" sz="3200" b="1" i="0" u="none" strike="noStrike" kern="1200" cap="none" spc="0" baseline="0">
              <a:solidFill>
                <a:srgbClr val="FFFFFF"/>
              </a:solidFill>
              <a:uFillTx/>
              <a:latin typeface="Constantia"/>
              <a:cs typeface="Arial" pitchFamily="34"/>
            </a:endParaRPr>
          </a:p>
          <a:p>
            <a:pPr marL="0" marR="0" lvl="0" indent="180978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1" i="0" u="none" strike="noStrike" kern="1200" cap="none" spc="0" baseline="0">
                <a:solidFill>
                  <a:srgbClr val="FFFFFF"/>
                </a:solidFill>
                <a:uFillTx/>
                <a:latin typeface="Constantia"/>
                <a:ea typeface="Calibri" pitchFamily="34"/>
                <a:cs typeface="Times New Roman" pitchFamily="18"/>
              </a:rPr>
              <a:t>                                       Juan 17,21</a:t>
            </a:r>
            <a:r>
              <a:rPr lang="es-ES" sz="32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  <a:ea typeface="Calibri" pitchFamily="34"/>
                <a:cs typeface="Times New Roman" pitchFamily="18"/>
              </a:rPr>
              <a:t>.</a:t>
            </a:r>
            <a:endParaRPr lang="es-ES" sz="3200" b="0" i="0" u="none" strike="noStrike" kern="1200" cap="none" spc="0" baseline="0">
              <a:solidFill>
                <a:srgbClr val="FFFFFF"/>
              </a:solidFill>
              <a:uFillTx/>
              <a:latin typeface="Constantia"/>
              <a:cs typeface="Arial" pitchFamily="34"/>
            </a:endParaRPr>
          </a:p>
        </p:txBody>
      </p:sp>
      <p:sp>
        <p:nvSpPr>
          <p:cNvPr id="4" name="7 Rectángulo"/>
          <p:cNvSpPr/>
          <p:nvPr/>
        </p:nvSpPr>
        <p:spPr>
          <a:xfrm>
            <a:off x="683568" y="692694"/>
            <a:ext cx="8056568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40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onstantia"/>
              </a:rPr>
              <a:t>DIOCESIS DE CARTAGO</a:t>
            </a:r>
          </a:p>
        </p:txBody>
      </p:sp>
    </p:spTree>
  </p:cSld>
  <p:clrMapOvr>
    <a:masterClrMapping/>
  </p:clrMapOvr>
  <p:transition>
    <p:pull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2.gstatic.com/images?q=tbn:ANd9GcQu3fVJC3LpJwzWd9oGH31behpokDa8DJkski4wOsPFGwWAC540CQ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39684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Elipse 5"/>
          <p:cNvSpPr/>
          <p:nvPr/>
        </p:nvSpPr>
        <p:spPr>
          <a:xfrm>
            <a:off x="856345" y="794656"/>
            <a:ext cx="7387770" cy="54428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Constantia" panose="02030602050306030303" pitchFamily="18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856345" y="1627413"/>
            <a:ext cx="4122056" cy="3777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nstantia" panose="02030602050306030303" pitchFamily="18" charset="0"/>
              </a:rPr>
              <a:t>Vicarios</a:t>
            </a:r>
          </a:p>
          <a:p>
            <a:pPr algn="r"/>
            <a:r>
              <a:rPr lang="es-CO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nstantia" panose="02030602050306030303" pitchFamily="18" charset="0"/>
              </a:rPr>
              <a:t>Foráneos.</a:t>
            </a:r>
          </a:p>
          <a:p>
            <a:pPr algn="r"/>
            <a:r>
              <a:rPr lang="es-CO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nstantia" panose="02030602050306030303" pitchFamily="18" charset="0"/>
              </a:rPr>
              <a:t>Parroquias</a:t>
            </a:r>
          </a:p>
        </p:txBody>
      </p:sp>
      <p:sp>
        <p:nvSpPr>
          <p:cNvPr id="4" name="Elipse 3"/>
          <p:cNvSpPr/>
          <p:nvPr/>
        </p:nvSpPr>
        <p:spPr>
          <a:xfrm>
            <a:off x="856345" y="2387373"/>
            <a:ext cx="2336799" cy="22574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2400" dirty="0"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V.P.</a:t>
            </a:r>
          </a:p>
        </p:txBody>
      </p:sp>
      <p:sp>
        <p:nvSpPr>
          <p:cNvPr id="3" name="Elipse 2"/>
          <p:cNvSpPr/>
          <p:nvPr/>
        </p:nvSpPr>
        <p:spPr>
          <a:xfrm>
            <a:off x="856345" y="2870200"/>
            <a:ext cx="1320799" cy="1291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Constantia" panose="02030602050306030303" pitchFamily="18" charset="0"/>
              </a:rPr>
              <a:t>OBISPO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116290" y="2387373"/>
            <a:ext cx="28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>
                <a:solidFill>
                  <a:srgbClr val="FFFFFF"/>
                </a:solidFill>
                <a:latin typeface="Constantia"/>
              </a:rPr>
              <a:t>Las parroquias presentarán a su vicario foráneo un proyecto de pastoral parroquial. </a:t>
            </a:r>
            <a:r>
              <a:rPr lang="es-CO" kern="0" dirty="0">
                <a:solidFill>
                  <a:srgbClr val="FFFFFF"/>
                </a:solidFill>
                <a:latin typeface="Constantia"/>
              </a:rPr>
              <a:t>E</a:t>
            </a:r>
            <a:r>
              <a:rPr lang="es-CO" dirty="0">
                <a:solidFill>
                  <a:srgbClr val="FFFFFF"/>
                </a:solidFill>
                <a:latin typeface="Constantia"/>
              </a:rPr>
              <a:t>l vicario foráneo velará para que el proyecto de pastoral Diocesano y parroquial avance en su territorio.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7117488"/>
      </p:ext>
    </p:extLst>
  </p:cSld>
  <p:clrMapOvr>
    <a:masterClrMapping/>
  </p:clrMapOvr>
  <p:transition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t1.gstatic.com/images?q=tbn:ANd9GcTC2lpj5nUZnUh6STK5rLqoLSROMSFCYIpCOFXF8PvdCPU3w7_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7 Forma libre"/>
          <p:cNvSpPr/>
          <p:nvPr/>
        </p:nvSpPr>
        <p:spPr>
          <a:xfrm>
            <a:off x="759019" y="629669"/>
            <a:ext cx="7601209" cy="52859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11063"/>
              <a:gd name="f7" fmla="val 4445269"/>
              <a:gd name="f8" fmla="val 2222635"/>
              <a:gd name="f9" fmla="val 1"/>
              <a:gd name="f10" fmla="val 1594747"/>
              <a:gd name="f11" fmla="val 293403"/>
              <a:gd name="f12" fmla="val 996152"/>
              <a:gd name="f13" fmla="val 807693"/>
              <a:gd name="f14" fmla="val 574794"/>
              <a:gd name="f15" fmla="val 1259219"/>
              <a:gd name="f16" fmla="val 204858"/>
              <a:gd name="f17" fmla="val 1846512"/>
              <a:gd name="f18" fmla="val 2"/>
              <a:gd name="f19" fmla="val 2455536"/>
              <a:gd name="f20" fmla="val 3"/>
              <a:gd name="f21" fmla="val 3064560"/>
              <a:gd name="f22" fmla="val 4"/>
              <a:gd name="f23" fmla="val 3651853"/>
              <a:gd name="f24" fmla="val 204861"/>
              <a:gd name="f25" fmla="val 4103378"/>
              <a:gd name="f26" fmla="val 574798"/>
              <a:gd name="f27" fmla="val 4617666"/>
              <a:gd name="f28" fmla="val 996158"/>
              <a:gd name="f29" fmla="val 4911067"/>
              <a:gd name="f30" fmla="val 1594754"/>
              <a:gd name="f31" fmla="val 4911066"/>
              <a:gd name="f32" fmla="val 2222642"/>
              <a:gd name="f33" fmla="val 2850530"/>
              <a:gd name="f34" fmla="val 4617664"/>
              <a:gd name="f35" fmla="val 3449125"/>
              <a:gd name="f36" fmla="val 4103375"/>
              <a:gd name="f37" fmla="val 3870484"/>
              <a:gd name="f38" fmla="val 3651850"/>
              <a:gd name="f39" fmla="val 4240420"/>
              <a:gd name="f40" fmla="val 3064557"/>
              <a:gd name="f41" fmla="val 4445277"/>
              <a:gd name="f42" fmla="val 2455532"/>
              <a:gd name="f43" fmla="val 1846508"/>
              <a:gd name="f44" fmla="val 1259215"/>
              <a:gd name="f45" fmla="val 4240419"/>
              <a:gd name="f46" fmla="val 807690"/>
              <a:gd name="f47" fmla="val 3870482"/>
              <a:gd name="f48" fmla="val 293402"/>
              <a:gd name="f49" fmla="val 3449123"/>
              <a:gd name="f50" fmla="val 2850527"/>
              <a:gd name="f51" fmla="val 2222639"/>
              <a:gd name="f52" fmla="val 2222638"/>
              <a:gd name="f53" fmla="val 2222636"/>
              <a:gd name="f54" fmla="+- 0 0 -90"/>
              <a:gd name="f55" fmla="*/ f3 1 4911063"/>
              <a:gd name="f56" fmla="*/ f4 1 4445269"/>
              <a:gd name="f57" fmla="+- f7 0 f5"/>
              <a:gd name="f58" fmla="+- f6 0 f5"/>
              <a:gd name="f59" fmla="*/ f54 f0 1"/>
              <a:gd name="f60" fmla="*/ f58 1 4911063"/>
              <a:gd name="f61" fmla="*/ f57 1 4445269"/>
              <a:gd name="f62" fmla="*/ 0 f58 1"/>
              <a:gd name="f63" fmla="*/ 2222635 f57 1"/>
              <a:gd name="f64" fmla="*/ 807693 f58 1"/>
              <a:gd name="f65" fmla="*/ 574794 f57 1"/>
              <a:gd name="f66" fmla="*/ 2455536 f58 1"/>
              <a:gd name="f67" fmla="*/ 3 f57 1"/>
              <a:gd name="f68" fmla="*/ 4103378 f58 1"/>
              <a:gd name="f69" fmla="*/ 574798 f57 1"/>
              <a:gd name="f70" fmla="*/ 4911066 f58 1"/>
              <a:gd name="f71" fmla="*/ 2222642 f57 1"/>
              <a:gd name="f72" fmla="*/ 4103375 f58 1"/>
              <a:gd name="f73" fmla="*/ 3870484 f57 1"/>
              <a:gd name="f74" fmla="*/ 2455532 f58 1"/>
              <a:gd name="f75" fmla="*/ 4445277 f57 1"/>
              <a:gd name="f76" fmla="*/ 807690 f58 1"/>
              <a:gd name="f77" fmla="*/ 3870482 f57 1"/>
              <a:gd name="f78" fmla="*/ 1 f58 1"/>
              <a:gd name="f79" fmla="*/ 2222639 f57 1"/>
              <a:gd name="f80" fmla="*/ f59 1 f2"/>
              <a:gd name="f81" fmla="*/ f62 1 4911063"/>
              <a:gd name="f82" fmla="*/ f63 1 4445269"/>
              <a:gd name="f83" fmla="*/ f64 1 4911063"/>
              <a:gd name="f84" fmla="*/ f65 1 4445269"/>
              <a:gd name="f85" fmla="*/ f66 1 4911063"/>
              <a:gd name="f86" fmla="*/ f67 1 4445269"/>
              <a:gd name="f87" fmla="*/ f68 1 4911063"/>
              <a:gd name="f88" fmla="*/ f69 1 4445269"/>
              <a:gd name="f89" fmla="*/ f70 1 4911063"/>
              <a:gd name="f90" fmla="*/ f71 1 4445269"/>
              <a:gd name="f91" fmla="*/ f72 1 4911063"/>
              <a:gd name="f92" fmla="*/ f73 1 4445269"/>
              <a:gd name="f93" fmla="*/ f74 1 4911063"/>
              <a:gd name="f94" fmla="*/ f75 1 4445269"/>
              <a:gd name="f95" fmla="*/ f76 1 4911063"/>
              <a:gd name="f96" fmla="*/ f77 1 4445269"/>
              <a:gd name="f97" fmla="*/ f78 1 4911063"/>
              <a:gd name="f98" fmla="*/ f79 1 4445269"/>
              <a:gd name="f99" fmla="*/ f5 1 f60"/>
              <a:gd name="f100" fmla="*/ f6 1 f60"/>
              <a:gd name="f101" fmla="*/ f5 1 f61"/>
              <a:gd name="f102" fmla="*/ f7 1 f61"/>
              <a:gd name="f103" fmla="+- f80 0 f1"/>
              <a:gd name="f104" fmla="*/ f81 1 f60"/>
              <a:gd name="f105" fmla="*/ f82 1 f61"/>
              <a:gd name="f106" fmla="*/ f83 1 f60"/>
              <a:gd name="f107" fmla="*/ f84 1 f61"/>
              <a:gd name="f108" fmla="*/ f85 1 f60"/>
              <a:gd name="f109" fmla="*/ f86 1 f61"/>
              <a:gd name="f110" fmla="*/ f87 1 f60"/>
              <a:gd name="f111" fmla="*/ f88 1 f61"/>
              <a:gd name="f112" fmla="*/ f89 1 f60"/>
              <a:gd name="f113" fmla="*/ f90 1 f61"/>
              <a:gd name="f114" fmla="*/ f91 1 f60"/>
              <a:gd name="f115" fmla="*/ f92 1 f61"/>
              <a:gd name="f116" fmla="*/ f93 1 f60"/>
              <a:gd name="f117" fmla="*/ f94 1 f61"/>
              <a:gd name="f118" fmla="*/ f95 1 f60"/>
              <a:gd name="f119" fmla="*/ f96 1 f61"/>
              <a:gd name="f120" fmla="*/ f97 1 f60"/>
              <a:gd name="f121" fmla="*/ f98 1 f61"/>
              <a:gd name="f122" fmla="*/ f99 f55 1"/>
              <a:gd name="f123" fmla="*/ f100 f55 1"/>
              <a:gd name="f124" fmla="*/ f102 f56 1"/>
              <a:gd name="f125" fmla="*/ f101 f56 1"/>
              <a:gd name="f126" fmla="*/ f104 f55 1"/>
              <a:gd name="f127" fmla="*/ f105 f56 1"/>
              <a:gd name="f128" fmla="*/ f106 f55 1"/>
              <a:gd name="f129" fmla="*/ f107 f56 1"/>
              <a:gd name="f130" fmla="*/ f108 f55 1"/>
              <a:gd name="f131" fmla="*/ f109 f56 1"/>
              <a:gd name="f132" fmla="*/ f110 f55 1"/>
              <a:gd name="f133" fmla="*/ f111 f56 1"/>
              <a:gd name="f134" fmla="*/ f112 f55 1"/>
              <a:gd name="f135" fmla="*/ f113 f56 1"/>
              <a:gd name="f136" fmla="*/ f114 f55 1"/>
              <a:gd name="f137" fmla="*/ f115 f56 1"/>
              <a:gd name="f138" fmla="*/ f116 f55 1"/>
              <a:gd name="f139" fmla="*/ f117 f56 1"/>
              <a:gd name="f140" fmla="*/ f118 f55 1"/>
              <a:gd name="f141" fmla="*/ f119 f56 1"/>
              <a:gd name="f142" fmla="*/ f120 f55 1"/>
              <a:gd name="f143" fmla="*/ f121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3">
                <a:pos x="f126" y="f127"/>
              </a:cxn>
              <a:cxn ang="f103">
                <a:pos x="f128" y="f129"/>
              </a:cxn>
              <a:cxn ang="f103">
                <a:pos x="f130" y="f131"/>
              </a:cxn>
              <a:cxn ang="f103">
                <a:pos x="f132" y="f133"/>
              </a:cxn>
              <a:cxn ang="f103">
                <a:pos x="f134" y="f135"/>
              </a:cxn>
              <a:cxn ang="f103">
                <a:pos x="f136" y="f137"/>
              </a:cxn>
              <a:cxn ang="f103">
                <a:pos x="f138" y="f139"/>
              </a:cxn>
              <a:cxn ang="f103">
                <a:pos x="f140" y="f141"/>
              </a:cxn>
              <a:cxn ang="f103">
                <a:pos x="f142" y="f143"/>
              </a:cxn>
              <a:cxn ang="f103">
                <a:pos x="f126" y="f127"/>
              </a:cxn>
            </a:cxnLst>
            <a:rect l="f122" t="f125" r="f123" b="f124"/>
            <a:pathLst>
              <a:path w="4911063" h="4445269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1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6" y="f47"/>
                </a:cubicBezTo>
                <a:cubicBezTo>
                  <a:pt x="f48" y="f49"/>
                  <a:pt x="f5" y="f50"/>
                  <a:pt x="f9" y="f51"/>
                </a:cubicBezTo>
                <a:cubicBezTo>
                  <a:pt x="f9" y="f52"/>
                  <a:pt x="f5" y="f53"/>
                  <a:pt x="f5" y="f8"/>
                </a:cubicBezTo>
                <a:close/>
              </a:path>
            </a:pathLst>
          </a:custGeom>
          <a:solidFill>
            <a:srgbClr val="9B158B"/>
          </a:solidFill>
          <a:ln w="25402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742072" tIns="673857" rIns="742072" bIns="673857" anchor="ctr" anchorCtr="1" compatLnSpc="1">
            <a:noAutofit/>
          </a:bodyPr>
          <a:lstStyle/>
          <a:p>
            <a:pPr marL="0" marR="0" lvl="0" indent="0" algn="ctr" defTabSz="8001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759019" y="1495989"/>
            <a:ext cx="4270180" cy="35533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41933"/>
              <a:gd name="f7" fmla="val 2078880"/>
              <a:gd name="f8" fmla="val 1039440"/>
              <a:gd name="f9" fmla="val 1"/>
              <a:gd name="f10" fmla="val 707897"/>
              <a:gd name="f11" fmla="val 216215"/>
              <a:gd name="f12" fmla="val 396243"/>
              <a:gd name="f13" fmla="val 582027"/>
              <a:gd name="f14" fmla="val 200499"/>
              <a:gd name="f15" fmla="val 825493"/>
              <a:gd name="f16" fmla="val 70222"/>
              <a:gd name="f17" fmla="val 1119318"/>
              <a:gd name="f18" fmla="val 1420969"/>
              <a:gd name="f19" fmla="val 2"/>
              <a:gd name="f20" fmla="val 1722621"/>
              <a:gd name="f21" fmla="val 2016446"/>
              <a:gd name="f22" fmla="val 70224"/>
              <a:gd name="f23" fmla="val 2259911"/>
              <a:gd name="f24" fmla="val 200501"/>
              <a:gd name="f25" fmla="val 2625723"/>
              <a:gd name="f26" fmla="val 396246"/>
              <a:gd name="f27" fmla="val 2841936"/>
              <a:gd name="f28" fmla="val 707900"/>
              <a:gd name="f29" fmla="val 2841935"/>
              <a:gd name="f30" fmla="val 1039444"/>
              <a:gd name="f31" fmla="val 1370988"/>
              <a:gd name="f32" fmla="val 2625721"/>
              <a:gd name="f33" fmla="val 1682642"/>
              <a:gd name="f34" fmla="val 2259909"/>
              <a:gd name="f35" fmla="val 1878386"/>
              <a:gd name="f36" fmla="val 2016443"/>
              <a:gd name="f37" fmla="val 2008663"/>
              <a:gd name="f38" fmla="val 1722618"/>
              <a:gd name="f39" fmla="val 2078884"/>
              <a:gd name="f40" fmla="val 1420967"/>
              <a:gd name="f41" fmla="val 1119316"/>
              <a:gd name="f42" fmla="val 825490"/>
              <a:gd name="f43" fmla="val 582025"/>
              <a:gd name="f44" fmla="val 1878385"/>
              <a:gd name="f45" fmla="val 216213"/>
              <a:gd name="f46" fmla="val 1682641"/>
              <a:gd name="f47" fmla="val 1370986"/>
              <a:gd name="f48" fmla="val 1039442"/>
              <a:gd name="f49" fmla="val 1039441"/>
              <a:gd name="f50" fmla="+- 0 0 -90"/>
              <a:gd name="f51" fmla="*/ f3 1 2841933"/>
              <a:gd name="f52" fmla="*/ f4 1 2078880"/>
              <a:gd name="f53" fmla="+- f7 0 f5"/>
              <a:gd name="f54" fmla="+- f6 0 f5"/>
              <a:gd name="f55" fmla="*/ f50 f0 1"/>
              <a:gd name="f56" fmla="*/ f54 1 2841933"/>
              <a:gd name="f57" fmla="*/ f53 1 2078880"/>
              <a:gd name="f58" fmla="*/ 0 f54 1"/>
              <a:gd name="f59" fmla="*/ 1039440 f53 1"/>
              <a:gd name="f60" fmla="*/ 582027 f54 1"/>
              <a:gd name="f61" fmla="*/ 200499 f53 1"/>
              <a:gd name="f62" fmla="*/ 1420969 f54 1"/>
              <a:gd name="f63" fmla="*/ 2 f53 1"/>
              <a:gd name="f64" fmla="*/ 2259911 f54 1"/>
              <a:gd name="f65" fmla="*/ 200501 f53 1"/>
              <a:gd name="f66" fmla="*/ 2841935 f54 1"/>
              <a:gd name="f67" fmla="*/ 1039444 f53 1"/>
              <a:gd name="f68" fmla="*/ 2259909 f54 1"/>
              <a:gd name="f69" fmla="*/ 1878386 f53 1"/>
              <a:gd name="f70" fmla="*/ 1420967 f54 1"/>
              <a:gd name="f71" fmla="*/ 2078884 f53 1"/>
              <a:gd name="f72" fmla="*/ 582025 f54 1"/>
              <a:gd name="f73" fmla="*/ 1878385 f53 1"/>
              <a:gd name="f74" fmla="*/ 1 f54 1"/>
              <a:gd name="f75" fmla="*/ 1039442 f53 1"/>
              <a:gd name="f76" fmla="*/ f55 1 f2"/>
              <a:gd name="f77" fmla="*/ f58 1 2841933"/>
              <a:gd name="f78" fmla="*/ f59 1 2078880"/>
              <a:gd name="f79" fmla="*/ f60 1 2841933"/>
              <a:gd name="f80" fmla="*/ f61 1 2078880"/>
              <a:gd name="f81" fmla="*/ f62 1 2841933"/>
              <a:gd name="f82" fmla="*/ f63 1 2078880"/>
              <a:gd name="f83" fmla="*/ f64 1 2841933"/>
              <a:gd name="f84" fmla="*/ f65 1 2078880"/>
              <a:gd name="f85" fmla="*/ f66 1 2841933"/>
              <a:gd name="f86" fmla="*/ f67 1 2078880"/>
              <a:gd name="f87" fmla="*/ f68 1 2841933"/>
              <a:gd name="f88" fmla="*/ f69 1 2078880"/>
              <a:gd name="f89" fmla="*/ f70 1 2841933"/>
              <a:gd name="f90" fmla="*/ f71 1 2078880"/>
              <a:gd name="f91" fmla="*/ f72 1 2841933"/>
              <a:gd name="f92" fmla="*/ f73 1 2078880"/>
              <a:gd name="f93" fmla="*/ f74 1 2841933"/>
              <a:gd name="f94" fmla="*/ f75 1 2078880"/>
              <a:gd name="f95" fmla="*/ f5 1 f56"/>
              <a:gd name="f96" fmla="*/ f6 1 f56"/>
              <a:gd name="f97" fmla="*/ f5 1 f57"/>
              <a:gd name="f98" fmla="*/ f7 1 f57"/>
              <a:gd name="f99" fmla="+- f76 0 f1"/>
              <a:gd name="f100" fmla="*/ f77 1 f56"/>
              <a:gd name="f101" fmla="*/ f78 1 f57"/>
              <a:gd name="f102" fmla="*/ f79 1 f56"/>
              <a:gd name="f103" fmla="*/ f80 1 f57"/>
              <a:gd name="f104" fmla="*/ f81 1 f56"/>
              <a:gd name="f105" fmla="*/ f82 1 f57"/>
              <a:gd name="f106" fmla="*/ f83 1 f56"/>
              <a:gd name="f107" fmla="*/ f84 1 f57"/>
              <a:gd name="f108" fmla="*/ f85 1 f56"/>
              <a:gd name="f109" fmla="*/ f86 1 f57"/>
              <a:gd name="f110" fmla="*/ f87 1 f56"/>
              <a:gd name="f111" fmla="*/ f88 1 f57"/>
              <a:gd name="f112" fmla="*/ f89 1 f56"/>
              <a:gd name="f113" fmla="*/ f90 1 f57"/>
              <a:gd name="f114" fmla="*/ f91 1 f56"/>
              <a:gd name="f115" fmla="*/ f92 1 f57"/>
              <a:gd name="f116" fmla="*/ f93 1 f56"/>
              <a:gd name="f117" fmla="*/ f94 1 f57"/>
              <a:gd name="f118" fmla="*/ f95 f51 1"/>
              <a:gd name="f119" fmla="*/ f96 f51 1"/>
              <a:gd name="f120" fmla="*/ f98 f52 1"/>
              <a:gd name="f121" fmla="*/ f97 f52 1"/>
              <a:gd name="f122" fmla="*/ f100 f51 1"/>
              <a:gd name="f123" fmla="*/ f101 f52 1"/>
              <a:gd name="f124" fmla="*/ f102 f51 1"/>
              <a:gd name="f125" fmla="*/ f103 f52 1"/>
              <a:gd name="f126" fmla="*/ f104 f51 1"/>
              <a:gd name="f127" fmla="*/ f105 f52 1"/>
              <a:gd name="f128" fmla="*/ f106 f51 1"/>
              <a:gd name="f129" fmla="*/ f107 f52 1"/>
              <a:gd name="f130" fmla="*/ f108 f51 1"/>
              <a:gd name="f131" fmla="*/ f109 f52 1"/>
              <a:gd name="f132" fmla="*/ f110 f51 1"/>
              <a:gd name="f133" fmla="*/ f111 f52 1"/>
              <a:gd name="f134" fmla="*/ f112 f51 1"/>
              <a:gd name="f135" fmla="*/ f113 f52 1"/>
              <a:gd name="f136" fmla="*/ f114 f51 1"/>
              <a:gd name="f137" fmla="*/ f115 f52 1"/>
              <a:gd name="f138" fmla="*/ f116 f51 1"/>
              <a:gd name="f139" fmla="*/ f117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9">
                <a:pos x="f122" y="f123"/>
              </a:cxn>
              <a:cxn ang="f99">
                <a:pos x="f124" y="f125"/>
              </a:cxn>
              <a:cxn ang="f99">
                <a:pos x="f126" y="f127"/>
              </a:cxn>
              <a:cxn ang="f99">
                <a:pos x="f128" y="f129"/>
              </a:cxn>
              <a:cxn ang="f99">
                <a:pos x="f130" y="f131"/>
              </a:cxn>
              <a:cxn ang="f99">
                <a:pos x="f132" y="f133"/>
              </a:cxn>
              <a:cxn ang="f99">
                <a:pos x="f134" y="f135"/>
              </a:cxn>
              <a:cxn ang="f99">
                <a:pos x="f136" y="f137"/>
              </a:cxn>
              <a:cxn ang="f99">
                <a:pos x="f138" y="f139"/>
              </a:cxn>
              <a:cxn ang="f99">
                <a:pos x="f122" y="f123"/>
              </a:cxn>
            </a:cxnLst>
            <a:rect l="f118" t="f121" r="f119" b="f120"/>
            <a:pathLst>
              <a:path w="2841933" h="2078880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9"/>
                  <a:pt x="f18" y="f19"/>
                </a:cubicBezTo>
                <a:cubicBezTo>
                  <a:pt x="f20" y="f19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9" y="f31"/>
                  <a:pt x="f32" y="f33"/>
                  <a:pt x="f34" y="f35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37"/>
                  <a:pt x="f43" y="f44"/>
                </a:cubicBezTo>
                <a:cubicBezTo>
                  <a:pt x="f45" y="f46"/>
                  <a:pt x="f5" y="f47"/>
                  <a:pt x="f9" y="f48"/>
                </a:cubicBezTo>
                <a:cubicBezTo>
                  <a:pt x="f9" y="f49"/>
                  <a:pt x="f5" y="f49"/>
                  <a:pt x="f5" y="f8"/>
                </a:cubicBezTo>
                <a:close/>
              </a:path>
            </a:pathLst>
          </a:custGeom>
          <a:solidFill>
            <a:srgbClr val="81F11B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436516" tIns="324767" rIns="436516" bIns="324767" anchor="ctr" anchorCtr="1" compatLnSpc="1">
            <a:noAutofit/>
          </a:bodyPr>
          <a:lstStyle/>
          <a:p>
            <a:pPr marL="0" marR="0" lvl="0" indent="0" algn="r" defTabSz="711202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600" b="1" i="0" u="none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4" name="4 Conector"/>
          <p:cNvSpPr/>
          <p:nvPr/>
        </p:nvSpPr>
        <p:spPr>
          <a:xfrm>
            <a:off x="759019" y="2010889"/>
            <a:ext cx="2470410" cy="252355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333DFB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1" i="0" u="none" strike="noStrike" kern="1200" cap="none" spc="0" baseline="0" dirty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3" name="3 Forma libre"/>
          <p:cNvSpPr/>
          <p:nvPr/>
        </p:nvSpPr>
        <p:spPr>
          <a:xfrm>
            <a:off x="759019" y="2452306"/>
            <a:ext cx="1664867" cy="16407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78880"/>
              <a:gd name="f7" fmla="val 1039440"/>
              <a:gd name="f8" fmla="val 763763"/>
              <a:gd name="f9" fmla="val 109513"/>
              <a:gd name="f10" fmla="val 499378"/>
              <a:gd name="f11" fmla="val 304446"/>
              <a:gd name="f12" fmla="val 304445"/>
              <a:gd name="f13" fmla="val 499379"/>
              <a:gd name="f14" fmla="val 109512"/>
              <a:gd name="f15" fmla="val 763765"/>
              <a:gd name="f16" fmla="val 1"/>
              <a:gd name="f17" fmla="val 1039442"/>
              <a:gd name="f18" fmla="val 1315119"/>
              <a:gd name="f19" fmla="val 1579504"/>
              <a:gd name="f20" fmla="val 109514"/>
              <a:gd name="f21" fmla="val 1774437"/>
              <a:gd name="f22" fmla="val 304447"/>
              <a:gd name="f23" fmla="val 1969370"/>
              <a:gd name="f24" fmla="val 499380"/>
              <a:gd name="f25" fmla="val 2078881"/>
              <a:gd name="f26" fmla="val 763766"/>
              <a:gd name="f27" fmla="val 1039443"/>
              <a:gd name="f28" fmla="val 1315120"/>
              <a:gd name="f29" fmla="val 1969369"/>
              <a:gd name="f30" fmla="val 1579505"/>
              <a:gd name="f31" fmla="val 1774436"/>
              <a:gd name="f32" fmla="val 1774438"/>
              <a:gd name="f33" fmla="val 1579503"/>
              <a:gd name="f34" fmla="val 1969371"/>
              <a:gd name="f35" fmla="val 1315117"/>
              <a:gd name="f36" fmla="val 2078883"/>
              <a:gd name="f37" fmla="val 1039441"/>
              <a:gd name="f38" fmla="val 763764"/>
              <a:gd name="f39" fmla="val 1315118"/>
              <a:gd name="f40" fmla="val 2"/>
              <a:gd name="f41" fmla="+- 0 0 -90"/>
              <a:gd name="f42" fmla="*/ f3 1 2078880"/>
              <a:gd name="f43" fmla="*/ f4 1 2078880"/>
              <a:gd name="f44" fmla="+- f6 0 f5"/>
              <a:gd name="f45" fmla="*/ f41 f0 1"/>
              <a:gd name="f46" fmla="*/ f44 1 2078880"/>
              <a:gd name="f47" fmla="*/ 0 f44 1"/>
              <a:gd name="f48" fmla="*/ 1039440 f44 1"/>
              <a:gd name="f49" fmla="*/ 304446 f44 1"/>
              <a:gd name="f50" fmla="*/ 304445 f44 1"/>
              <a:gd name="f51" fmla="*/ 1039442 f44 1"/>
              <a:gd name="f52" fmla="*/ 1 f44 1"/>
              <a:gd name="f53" fmla="*/ 1774437 f44 1"/>
              <a:gd name="f54" fmla="*/ 304447 f44 1"/>
              <a:gd name="f55" fmla="*/ 2078881 f44 1"/>
              <a:gd name="f56" fmla="*/ 1039443 f44 1"/>
              <a:gd name="f57" fmla="*/ 1774436 f44 1"/>
              <a:gd name="f58" fmla="*/ 1774438 f44 1"/>
              <a:gd name="f59" fmla="*/ 1039441 f44 1"/>
              <a:gd name="f60" fmla="*/ 2078883 f44 1"/>
              <a:gd name="f61" fmla="*/ 2 f44 1"/>
              <a:gd name="f62" fmla="*/ f45 1 f2"/>
              <a:gd name="f63" fmla="*/ f47 1 2078880"/>
              <a:gd name="f64" fmla="*/ f48 1 2078880"/>
              <a:gd name="f65" fmla="*/ f49 1 2078880"/>
              <a:gd name="f66" fmla="*/ f50 1 2078880"/>
              <a:gd name="f67" fmla="*/ f51 1 2078880"/>
              <a:gd name="f68" fmla="*/ f52 1 2078880"/>
              <a:gd name="f69" fmla="*/ f53 1 2078880"/>
              <a:gd name="f70" fmla="*/ f54 1 2078880"/>
              <a:gd name="f71" fmla="*/ f55 1 2078880"/>
              <a:gd name="f72" fmla="*/ f56 1 2078880"/>
              <a:gd name="f73" fmla="*/ f57 1 2078880"/>
              <a:gd name="f74" fmla="*/ f58 1 2078880"/>
              <a:gd name="f75" fmla="*/ f59 1 2078880"/>
              <a:gd name="f76" fmla="*/ f60 1 2078880"/>
              <a:gd name="f77" fmla="*/ f61 1 2078880"/>
              <a:gd name="f78" fmla="*/ f5 1 f46"/>
              <a:gd name="f79" fmla="*/ f6 1 f46"/>
              <a:gd name="f80" fmla="+- f62 0 f1"/>
              <a:gd name="f81" fmla="*/ f63 1 f46"/>
              <a:gd name="f82" fmla="*/ f64 1 f46"/>
              <a:gd name="f83" fmla="*/ f65 1 f46"/>
              <a:gd name="f84" fmla="*/ f66 1 f46"/>
              <a:gd name="f85" fmla="*/ f67 1 f46"/>
              <a:gd name="f86" fmla="*/ f68 1 f46"/>
              <a:gd name="f87" fmla="*/ f69 1 f46"/>
              <a:gd name="f88" fmla="*/ f70 1 f46"/>
              <a:gd name="f89" fmla="*/ f71 1 f46"/>
              <a:gd name="f90" fmla="*/ f72 1 f46"/>
              <a:gd name="f91" fmla="*/ f73 1 f46"/>
              <a:gd name="f92" fmla="*/ f74 1 f46"/>
              <a:gd name="f93" fmla="*/ f75 1 f46"/>
              <a:gd name="f94" fmla="*/ f76 1 f46"/>
              <a:gd name="f95" fmla="*/ f77 1 f46"/>
              <a:gd name="f96" fmla="*/ f78 f42 1"/>
              <a:gd name="f97" fmla="*/ f79 f42 1"/>
              <a:gd name="f98" fmla="*/ f79 f43 1"/>
              <a:gd name="f99" fmla="*/ f78 f43 1"/>
              <a:gd name="f100" fmla="*/ f81 f42 1"/>
              <a:gd name="f101" fmla="*/ f82 f43 1"/>
              <a:gd name="f102" fmla="*/ f83 f42 1"/>
              <a:gd name="f103" fmla="*/ f84 f43 1"/>
              <a:gd name="f104" fmla="*/ f85 f42 1"/>
              <a:gd name="f105" fmla="*/ f86 f43 1"/>
              <a:gd name="f106" fmla="*/ f87 f42 1"/>
              <a:gd name="f107" fmla="*/ f88 f43 1"/>
              <a:gd name="f108" fmla="*/ f89 f42 1"/>
              <a:gd name="f109" fmla="*/ f90 f43 1"/>
              <a:gd name="f110" fmla="*/ f91 f42 1"/>
              <a:gd name="f111" fmla="*/ f92 f43 1"/>
              <a:gd name="f112" fmla="*/ f93 f42 1"/>
              <a:gd name="f113" fmla="*/ f94 f43 1"/>
              <a:gd name="f114" fmla="*/ f87 f43 1"/>
              <a:gd name="f115" fmla="*/ f95 f42 1"/>
              <a:gd name="f116" fmla="*/ f93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00" y="f101"/>
              </a:cxn>
              <a:cxn ang="f80">
                <a:pos x="f102" y="f103"/>
              </a:cxn>
              <a:cxn ang="f80">
                <a:pos x="f104" y="f105"/>
              </a:cxn>
              <a:cxn ang="f80">
                <a:pos x="f106" y="f107"/>
              </a:cxn>
              <a:cxn ang="f80">
                <a:pos x="f108" y="f109"/>
              </a:cxn>
              <a:cxn ang="f80">
                <a:pos x="f110" y="f111"/>
              </a:cxn>
              <a:cxn ang="f80">
                <a:pos x="f112" y="f113"/>
              </a:cxn>
              <a:cxn ang="f80">
                <a:pos x="f102" y="f114"/>
              </a:cxn>
              <a:cxn ang="f80">
                <a:pos x="f115" y="f116"/>
              </a:cxn>
              <a:cxn ang="f80">
                <a:pos x="f100" y="f101"/>
              </a:cxn>
            </a:cxnLst>
            <a:rect l="f96" t="f99" r="f97" b="f98"/>
            <a:pathLst>
              <a:path w="2078880" h="2078880">
                <a:moveTo>
                  <a:pt x="f5" y="f7"/>
                </a:moveTo>
                <a:cubicBezTo>
                  <a:pt x="f5" y="f8"/>
                  <a:pt x="f9" y="f10"/>
                  <a:pt x="f11" y="f12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5" y="f27"/>
                </a:cubicBezTo>
                <a:cubicBezTo>
                  <a:pt x="f25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6"/>
                </a:cubicBezTo>
                <a:cubicBezTo>
                  <a:pt x="f38" y="f36"/>
                  <a:pt x="f13" y="f23"/>
                  <a:pt x="f11" y="f21"/>
                </a:cubicBezTo>
                <a:cubicBezTo>
                  <a:pt x="f9" y="f19"/>
                  <a:pt x="f16" y="f39"/>
                  <a:pt x="f40" y="f37"/>
                </a:cubicBezTo>
                <a:cubicBezTo>
                  <a:pt x="f16" y="f37"/>
                  <a:pt x="f16" y="f7"/>
                  <a:pt x="f5" y="f7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329842" tIns="329842" rIns="329842" bIns="329842" anchor="ctr" anchorCtr="1" compatLnSpc="1">
            <a:noAutofit/>
          </a:bodyPr>
          <a:lstStyle/>
          <a:p>
            <a:pPr marL="0" marR="0" lvl="0" indent="0" algn="ctr" defTabSz="888997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1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OBISPO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32743" y="3088000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V.P.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07243" y="2601200"/>
            <a:ext cx="1947894" cy="1712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711202">
              <a:lnSpc>
                <a:spcPct val="90000"/>
              </a:lnSpc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6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/>
              </a:rPr>
              <a:t>Grupo de laicos evangelizados  y comprometidos</a:t>
            </a:r>
          </a:p>
          <a:p>
            <a:pPr lvl="0" algn="r" defTabSz="711202">
              <a:lnSpc>
                <a:spcPct val="90000"/>
              </a:lnSpc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6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/>
              </a:rPr>
              <a:t>(Centro de evangelización)</a:t>
            </a:r>
          </a:p>
          <a:p>
            <a:endParaRPr lang="es-CO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29199" y="1813873"/>
            <a:ext cx="29972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nstantia"/>
              </a:rPr>
              <a:t>Conformar un equipo de laicos comprometidos que organicen mensualmente encuentros  espirituales y de formación  en la casa de retiros de la Diócesis, para las diversas pastorales ; este mismo equipo  se trasladará a las diversas vicarías para encuentros de formación y retiros espirituales,  cuando el vicario foráneo en comunión con los demás párrocos  lo consideren necesario.</a:t>
            </a:r>
          </a:p>
          <a:p>
            <a:endParaRPr lang="es-CO" sz="16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997363"/>
      </p:ext>
    </p:extLst>
  </p:cSld>
  <p:clrMapOvr>
    <a:masterClrMapping/>
  </p:clrMapOvr>
  <p:transition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QES53qbTMHjXRo4llvm6tNiRU7QdPz7mo5cer0Ss-D1ImlITO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2926" cy="6858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3" name="1 Rectángulo redondeado"/>
          <p:cNvSpPr/>
          <p:nvPr/>
        </p:nvSpPr>
        <p:spPr>
          <a:xfrm>
            <a:off x="2195739" y="188640"/>
            <a:ext cx="4752529" cy="8640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28575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4400" b="1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 2023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4355973" y="1052739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4355973" y="2060847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357423" y="4643442"/>
            <a:ext cx="4536502" cy="5760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28575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dirty="0">
                <a:solidFill>
                  <a:srgbClr val="000000"/>
                </a:solidFill>
                <a:latin typeface="Constantia"/>
              </a:rPr>
              <a:t>Dar vitalidad y organización a la casa de retiros de Cartago.</a:t>
            </a:r>
          </a:p>
        </p:txBody>
      </p:sp>
      <p:sp>
        <p:nvSpPr>
          <p:cNvPr id="8" name="11 Rectángulo redondeado"/>
          <p:cNvSpPr/>
          <p:nvPr/>
        </p:nvSpPr>
        <p:spPr>
          <a:xfrm>
            <a:off x="2357423" y="5357826"/>
            <a:ext cx="4536502" cy="5760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28575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Organizar y </a:t>
            </a:r>
            <a:r>
              <a:rPr lang="es-CO" sz="1800" b="0" i="0" u="none" strike="noStrike" kern="1200" cap="none" spc="0" dirty="0">
                <a:solidFill>
                  <a:srgbClr val="000000"/>
                </a:solidFill>
                <a:uFillTx/>
                <a:latin typeface="Constantia"/>
              </a:rPr>
              <a:t> </a:t>
            </a:r>
            <a:r>
              <a: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ambientar centros de formación para laicos por vicarias</a:t>
            </a:r>
          </a:p>
        </p:txBody>
      </p:sp>
      <p:sp>
        <p:nvSpPr>
          <p:cNvPr id="9" name="12 Rectángulo redondeado"/>
          <p:cNvSpPr/>
          <p:nvPr/>
        </p:nvSpPr>
        <p:spPr>
          <a:xfrm>
            <a:off x="2357423" y="2357432"/>
            <a:ext cx="4536502" cy="5760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28575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Impulsar el </a:t>
            </a:r>
            <a:r>
              <a:rPr lang="es-CO" sz="1800" b="1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sistema de nueva evangelización</a:t>
            </a:r>
          </a:p>
        </p:txBody>
      </p:sp>
      <p:sp>
        <p:nvSpPr>
          <p:cNvPr id="10" name="13 Rectángulo redondeado"/>
          <p:cNvSpPr/>
          <p:nvPr/>
        </p:nvSpPr>
        <p:spPr>
          <a:xfrm>
            <a:off x="2339748" y="6093296"/>
            <a:ext cx="4536502" cy="5760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28575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Fortalecer los consejos de pastoral parroquial</a:t>
            </a:r>
          </a:p>
        </p:txBody>
      </p:sp>
      <p:sp>
        <p:nvSpPr>
          <p:cNvPr id="11" name="14 Rectángulo redondeado"/>
          <p:cNvSpPr/>
          <p:nvPr/>
        </p:nvSpPr>
        <p:spPr>
          <a:xfrm>
            <a:off x="2357422" y="3000375"/>
            <a:ext cx="6467263" cy="8572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28575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Se buscará </a:t>
            </a:r>
            <a:r>
              <a:rPr lang="es-CO" dirty="0">
                <a:solidFill>
                  <a:srgbClr val="000000"/>
                </a:solidFill>
                <a:latin typeface="Constantia"/>
              </a:rPr>
              <a:t>que</a:t>
            </a:r>
            <a:r>
              <a: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 todos los delegados</a:t>
            </a:r>
            <a:r>
              <a:rPr lang="es-CO" sz="1800" b="0" i="0" u="none" strike="noStrike" kern="1200" cap="none" spc="0" dirty="0">
                <a:solidFill>
                  <a:srgbClr val="000000"/>
                </a:solidFill>
                <a:uFillTx/>
                <a:latin typeface="Constantia"/>
              </a:rPr>
              <a:t> de las </a:t>
            </a:r>
            <a:r>
              <a: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pastorales diocesana con sus comisiones</a:t>
            </a:r>
            <a:r>
              <a:rPr lang="es-CO" sz="1800" b="0" i="0" u="none" strike="noStrike" kern="1200" cap="none" spc="0" dirty="0">
                <a:solidFill>
                  <a:srgbClr val="000000"/>
                </a:solidFill>
                <a:uFillTx/>
                <a:latin typeface="Constantia"/>
              </a:rPr>
              <a:t> elaboren un proyecto que responda a los desafíos de la época actual y al encuentro con Cristo vivo.</a:t>
            </a:r>
            <a:endParaRPr lang="es-CO" sz="1800" b="0" i="0" u="none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2" name="15 Rectángulo redondeado"/>
          <p:cNvSpPr/>
          <p:nvPr/>
        </p:nvSpPr>
        <p:spPr>
          <a:xfrm>
            <a:off x="2357423" y="3929067"/>
            <a:ext cx="4536502" cy="5760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28575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Fomentar la formación de los laico</a:t>
            </a:r>
            <a:r>
              <a:rPr lang="es-CO" sz="1800" b="0" i="0" u="none" strike="noStrike" kern="1200" cap="none" spc="0" dirty="0">
                <a:solidFill>
                  <a:srgbClr val="000000"/>
                </a:solidFill>
                <a:uFillTx/>
                <a:latin typeface="Constantia"/>
              </a:rPr>
              <a:t> en las parroquia y en la Diócesis.</a:t>
            </a:r>
            <a:endParaRPr lang="es-CO" sz="1800" b="0" i="0" u="none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3" name="18 Flecha derecha"/>
          <p:cNvSpPr/>
          <p:nvPr/>
        </p:nvSpPr>
        <p:spPr>
          <a:xfrm>
            <a:off x="1691676" y="2564901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4" name="19 Flecha derecha"/>
          <p:cNvSpPr/>
          <p:nvPr/>
        </p:nvSpPr>
        <p:spPr>
          <a:xfrm>
            <a:off x="1691676" y="4797152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5" name="20 Flecha derecha"/>
          <p:cNvSpPr/>
          <p:nvPr/>
        </p:nvSpPr>
        <p:spPr>
          <a:xfrm>
            <a:off x="1691676" y="4005062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6" name="21 Flecha derecha"/>
          <p:cNvSpPr/>
          <p:nvPr/>
        </p:nvSpPr>
        <p:spPr>
          <a:xfrm>
            <a:off x="1714481" y="3286125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7" name="22 Flecha derecha"/>
          <p:cNvSpPr/>
          <p:nvPr/>
        </p:nvSpPr>
        <p:spPr>
          <a:xfrm>
            <a:off x="1691676" y="5517233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8" name="23 Flecha derecha"/>
          <p:cNvSpPr/>
          <p:nvPr/>
        </p:nvSpPr>
        <p:spPr>
          <a:xfrm>
            <a:off x="1691676" y="6237314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9" name="27 Rectángulo"/>
          <p:cNvSpPr/>
          <p:nvPr/>
        </p:nvSpPr>
        <p:spPr>
          <a:xfrm>
            <a:off x="1571606" y="2643182"/>
            <a:ext cx="107999" cy="3780001"/>
          </a:xfrm>
          <a:prstGeom prst="rect">
            <a:avLst/>
          </a:pr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20" name="12 Rectángulo redondeado"/>
          <p:cNvSpPr/>
          <p:nvPr/>
        </p:nvSpPr>
        <p:spPr>
          <a:xfrm>
            <a:off x="1625605" y="1424178"/>
            <a:ext cx="5936338" cy="5760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28575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sng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Tiempo del laico en </a:t>
            </a:r>
            <a:r>
              <a:rPr lang="es-CO" b="1" u="sng" dirty="0">
                <a:solidFill>
                  <a:srgbClr val="000000"/>
                </a:solidFill>
                <a:latin typeface="Constantia"/>
              </a:rPr>
              <a:t>nuestra Diócesis</a:t>
            </a:r>
            <a:endParaRPr lang="es-CO" sz="1800" b="1" i="0" u="sng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472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1 Rectángulo redondeado"/>
          <p:cNvSpPr/>
          <p:nvPr/>
        </p:nvSpPr>
        <p:spPr>
          <a:xfrm>
            <a:off x="2214548" y="476667"/>
            <a:ext cx="4752529" cy="8640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57150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4400" b="1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 2024</a:t>
            </a:r>
          </a:p>
        </p:txBody>
      </p:sp>
      <p:sp>
        <p:nvSpPr>
          <p:cNvPr id="4" name="2 Flecha abajo"/>
          <p:cNvSpPr/>
          <p:nvPr/>
        </p:nvSpPr>
        <p:spPr>
          <a:xfrm>
            <a:off x="4355973" y="1495044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5" name="3 Rectángulo redondeado"/>
          <p:cNvSpPr/>
          <p:nvPr/>
        </p:nvSpPr>
        <p:spPr>
          <a:xfrm>
            <a:off x="1547667" y="1927088"/>
            <a:ext cx="6480718" cy="7200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57150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1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Diócesis en estado de misión</a:t>
            </a:r>
          </a:p>
        </p:txBody>
      </p:sp>
      <p:sp>
        <p:nvSpPr>
          <p:cNvPr id="6" name="4 Rectángulo redondeado"/>
          <p:cNvSpPr/>
          <p:nvPr/>
        </p:nvSpPr>
        <p:spPr>
          <a:xfrm>
            <a:off x="2214548" y="3086630"/>
            <a:ext cx="5832646" cy="19442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57150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Lograr que la Diócesis</a:t>
            </a:r>
            <a:r>
              <a:rPr lang="es-CO" sz="1800" b="0" i="0" u="none" strike="noStrike" kern="0" cap="none" spc="0" baseline="0">
                <a:solidFill>
                  <a:srgbClr val="000000"/>
                </a:solidFill>
                <a:uFillTx/>
                <a:latin typeface="Constantia"/>
              </a:rPr>
              <a:t>:</a:t>
            </a: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 Parroquias, comunidades, organizaciones, movimientos eclesiales, los agentes de pastoral se pongan en estado de misión, a fin de llegar a los sectores más alejados de la iglesia, a los indiferentes y no creyentes.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1691676" y="3655286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0" name="11 Flecha abajo"/>
          <p:cNvSpPr/>
          <p:nvPr/>
        </p:nvSpPr>
        <p:spPr>
          <a:xfrm>
            <a:off x="4357682" y="2729438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71606" y="3729572"/>
            <a:ext cx="107999" cy="1871996"/>
          </a:xfrm>
          <a:prstGeom prst="rect">
            <a:avLst/>
          </a:prstGeom>
          <a:solidFill>
            <a:srgbClr val="0000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2" name="AutoShape 2" descr="data:image/jpg;base64,/9j/4AAQSkZJRgABAQAAAQABAAD/2wBDAAkGBwgHBgkIBwgKCgkLDRYPDQwMDRsUFRAWIB0iIiAdHx8kKDQsJCYxJx8fLT0tMTU3Ojo6Iys/RD84QzQ5Ojf/2wBDAQoKCg0MDRoPDxo3JR8lNzc3Nzc3Nzc3Nzc3Nzc3Nzc3Nzc3Nzc3Nzc3Nzc3Nzc3Nzc3Nzc3Nzc3Nzc3Nzc3Nzf/wAARCACiAHgDASIAAhEBAxEB/8QAGwAAAgMBAQEAAAAAAAAAAAAABQYAAwQHAgH/xAA6EAACAQMDAgMGBAUDBAMAAAABAgMABBEFEiExQRNRYQYicYGRoRSxweEyQlLR8BVi8RYjM6I0gsL/xAAZAQACAwEAAAAAAAAAAAAAAAADBAABAgX/xAAiEQACAgICAwEBAQEAAAAAAAAAAQIRAyESMQRBURMiMhT/2gAMAwEAAhEDEQA/AGi9vMZ5+lCJdQw5wT086moOMPu4HrSrdTMMmNnBJ2kdqWsenKg4monaWDjGfPg1YmpYYmUMR03A8UoRz3IQBZFxuOBnBPyxWq31MxsUeFz7xG5eQPLNU2wamHL/AFgeLsR8qBnOc5rGdaweWP1oFqt3G927QMDlRvwej+X5UNnldlO1jketbj0Z/XdDmmshlJySR0GaMWV+1zacOpbPGfKuVQ6gytu3YKnnmmTSbtluSoG7n3Wz/CW71ZTy7od11NmYKjYJ4IY9MUxaYzSWSSqcnngGkB5Nt2ocYO3AwetO/s2iS6THJhsh2TIPXn9/tQ8kko2XGdujeXlRfeKnz28n5V8wCgY+9uGasa3PKxAYz3+PWpGqxRoinxBjJZeRS/7RUqYS2Y5pEUEuduKzpM3XsTW26fbFIQpYISG24yAPQ9KEo/4h8sDGuAASeh561p5F0UpOwxDKuRz86lVQkqq7V9OOpqUZdBUxV1M7iw3Y445pW1AR7lSP3fEODxwDjqMd6ZNUZQeeTSpqMavNiBQ0jcEMPv8ACrYCZgl2BgiSnB5wwyAc9ev61stpJVEQ2+KASchsFm+B8gPM1jeBiqRxlZNrDIIwT24r00jW80YkRkVTlgzDceCO3Qf2obcuSRmo8b9n3UZFurppURk4UEMMHIFZSmwHvVtzfwvcO+H2sc5CY5qtr21YEeMgPkeKP0hV7YClRhPOB/V0pm0FfEyzSbF8IZYdcg8UuzSA3ku1dytgZB9KLaFcyKdixhshlYFsD+LjtVSenQVLaGWSQNdKZSsqKMJlMdOvA6muk+xeH9mYmaN//K/urnPDfeuSF5VyGICqwLvnKg8kAevXinH2e9pbQW0diHmDH+ZoyF5Jxz86V8h3Bpdhcaads6IXjMRSNN5XjaDyBnFUS2ZhXepQqq9OSx7+XFV6RMiLtK5LdwepPWjaCONcIoA9BSEIz7l2Hb+C88DQh1dAyg5xHwoPw7/P7VXLCgXxGAz1ABxz6YozdKpOIwV3A7mJzj5Z/wAzQqXIbCAMepIGKYxydf0Uo2jzAiPtI3DvyftUq+I8AEYwPKpTkWqNpCHq+0k5XPypSkk2XDvAFPBUg046xHuVsHFJ12jw3Mh4Afrx6ftWn2BmrK7ON5pfxEsfhKmAOeSB39K0zNP+JjEAd+GzjAI5781S8se1YoiGJwWK55/w1psixvW97buiAXf1HvHt55peOSbnT6JPHFRNmi+zltr13crcPPHIu0ZDDqQScjn0oN7Vey1tpV61qJ5WKqGJJHcfCnT2Ikc6hemVVUhkHu9MANWj2gS1l9uJzOkTRLa7sSoXUnt7o69aBPPOHkVeq6LjjUoaW37OPxwi2neEHdsbqfhW/SCFncMCVJI4+Oa2e1unix1CKZFVBdx7yidAwJU4z8AfnQ/R33MSGxluD9aebbi2Za4/y+xt0e0SWS4Ai3KVxhuMEnrz3wDQqANb3mJGBET7F5xnnj/PWtNi7qzPBH4kgY8Btp5GAfrVMem3fhyX1yu5mPvIBkLz1P0rnZdZG5PTSHIRUsdJdWdU9ltQZ7CDlWY8E+fPH2x9ablGMZYcjz5Nct9h5L8wSmK3d7TxCRKFPut3GcU6aZI7XSs6knPOc8etakmtiwUuVZcnJx54rEwKDc3vKe+enwow6K/POfSsFzb8naxIq05fDcWnoyIWbCjnHUgcVKvjAHRcYqU1GNrZuhE1YSbiAcE9OlL0fhC7YTkllXOWHG7jH2zTFq5RcklfiTStJceHLJPt9zIVQMgNzjPyzTFCs2Z5FiF9i0UvK0mXQngg989ua0LNcqz7GXDAKAOSAOv5msUU7xyGRCAdxztclT681uDSTzOtuE8QMdpHHA4+/wCtYcUmD5tqjd7MazZ6fcXP4hn27lClVznAbOfrWP2v1mK51r/UNNd0wo27hgg98/53oTLujnIkG1/5hxyflWG8YshxyT0FYfiweT9H3Rj/AKZRjxQ16/Zf9R6HBqEBP4y1Rg68kyLnJA/3Dr60r+yumvf3/wCGgzv68nAUdyfQU/aShtNMt2U7QX3H1ySP7UQ0s2qlZ7eGFJZyTMyqAzkgkEnvSs/KeKD5I6H5rI+SBF5pttphghtS53nMjH+c5Az9+npWvRoo/HC7QQF2tnueG/WvPtHIqzWg7sMD61m0248KZ52PuJKwf4EDH5feuXFyyy5P2PTqONIfrW4W1t/BiUKsYwAowM5NWyyiWMTI5jZD77A4yvf8xQreRkefHzzj9a16dtkRvEzsYEEeh/YV2MM/1ioS+HJmuLckEoLq0kbFvJJJ5nPU/Ory6ebGlSyvksjJZspLI7AkZzxRqGd1TO5SCM+8TmgSxzxTpdDONKceRvLpnGealYFk5zkc1KdjHRLE/VnJGH93nuO1Kl7cxZ3Tyr4bHhcgkD6U737KRjAKnOc0ovYxM5mmDHbIVAXvjzNFUrFsioCw2trcSIiojPuGVUjAHrjHbPWiMDRtcmS3LFdzbyTjPU9PjVpjQzmOG3CCRSZAT5d8mhc1vcWjCK2dWfIIYrjaM8k+nToK0mk9i7T9E1r/ALd3FkqSYxkjzyaGLKiTwvL/AAKwLfDIq3VJJIrhVvJE3hQRgHGPh186DXF9GBhQzEf7a12B4Sb0jo3+tWV3pQt7K4V3ijTA77kIOPgcVNDvg1xtV+QAy56gZHH0NctglJmLDIyaafZeUxX0bAkZl8M5754rn+T41wezpY8zUkqHH2nY/iLNupVsY9TlqwRzhJrmLGVmh3qB34/4q/2lkI2EdVkRv/Uigktz4cdvcZ/+NIY5B/t/zB+Vczx4PjEeytNND9pd+LnTredmBOF3HzIA5+eM/OiNvqGwbY42dkTcwzgEnnGflSBDqM+nWLRDDJGxOwnHunOCD88fSmX2auhd2qXG1gZlLe8cnGOKdhJxmpLoSaUotMvjnmn1Se6jTZul95Qc+h/WjslwY4ywI3ZxzzWaOKOAuVXkuScjjNZtQu+qROFbgnB6D4105Si+0CxuUdJhCG7WVRjknvUobpzyPjcalUlSDWZNSDnIAwMdTxSncSzQAjwZZIhl2KLkc47/ACpu1OYFT7p29eD1pVkS4ut7Arb2x3K7SMWLfAef96xdMFNWYY7gQxrd3MIWWUYjjMvLZPLH08gMmroZJ7idQkSo8gwWCnGPnyf71HMO8C3HfaDjLAeVarK3d5JWkKkKpznnn9vufTFTl9BVQqe0MEr6k4eVSI1CjC446/rQmSzj27jljjqTR/Xo0i1KURsSrbX97qMgHFCZM+Hjviir6AcmmCcBJCB26UyaBI3iBxnb4wJ46c5pcnG24ceRpj9n0GQjE8yjocd6xl/yw8d0xu1RFn1BYZP4cqP/AEb9aXp0aG5mt5wMScEdie32pg1fdHqUUn8rFfqC2fzFDNXiEzh1xv6AflXExSppeqOnIxrqJ/CLDPD4qxnwy6j3gD2I7g/nXQfZWwlt9LhScYdI9p5zXN4wEvoXYhULr4u44Xgg8/SuhWntB4emmUwLvCAhWfIJOOO3nT0IpyWhdxlxbRTr+rTQajJbRjBbaQfjVEcVw06MZAygkkkY5HXzrHNHLqFwl3PJ7+QOB65xijUG3Y3PPvAfOmJTp6ARTCOmEEAnFSppjHjkdfM1KKgq6B2rkhSyHkdu1L0cxltZllHMcuOe4PNHdXWXJCY6cZPelZozG7tK5ByDw2AMc9e+KjQPIeJJZobpHkjUPgkJkDgDpRK2vCsQIUMGUnYvLMfLHp/zQQyKssskCXEsoGTIz529+vatqS/h1aMldzAHOBlunfH3NZktgQHrkrPqlwXXYd2NvkMVgPP0rdrjxzak7xMGBVckdM4rA/Q0ddC8uwdMm+5kApk9nW2uoIzumUYA6HJoBtLXbgfH7Ud0FhHOpIziZeP/ALGhZP8ALGI+ho9oJAZYMdQ4+5rDcnmNj/UP0q32gJViw7Mn51lu22xRsD6/cVw4R1E6cntlzaVJeF5rZQzKAWT+rOen0qySQto0u8Euk673Ax1BHTt8KJaDN4cLPj+NoUB+MgH61dq9pFfacbxCIiVImYDG5c7efgQp+ZpvCnoXy3TRj0e4EsPhlveU/WiluygHnBOetLdjA0UitFITjuR+9GIt27O8EFuMDNOvG0wEZaGbS8AJhsk+WeKlfNL4wSQc9/KpREGT0D9Ywyv7uetJkr7IyJHZkLE7AP4sfpTZqqM7uGJx1OOlKesFIVwqhiVOMYBBxnrirBTM6XU07iIIsSHlyFBbGenkPjWsafbrFvcsZEUAeI5J5P0HHYVntboRW0Tf+RQoJG0kDz78n96+3N+nhg+J/GckkZJOTx6/tUr4AbBeswiG/wAKMBkU4BzQ98lTitWq3DC6Z7lWjfaMK3XGKDy3LuSI+M/WiWY4NstVgLkk+dGtIAeaPLbQHVvnk0v2ysCCeu7FFrGbwZY2I3YKnHnyaHNWnQXqhp9pDsjcd8qfvWK/J/BccYU4Pw5/SvWtXv42B5FjKcgbSc5wa8ygvZoCCQQy4x5iuPGLilf06LdvQS0tpG02Epk4dCw+Dg//AJpst4oxJJaMCI2I6dkkGD9DSnosDtpM1u+5JRGeOhBBNetDvLq1vo4STKsnuEyEkgHsDRMckpd+wc7qjW0MEZZHmO9CUbc68EcHtWzTktnQBQWIPlnP0FD8vPM8rXATe2cgDJzRSyhjA/7skj5PUHj7V1m0kJwTbD2mwnIwGA7ZGKle9OKKwAjHqc5/vUrNjaVIA6zL4ZIDYzweM4pJvJkV5pixZlGFJHTOen0pz1cAbi2OpOKSL1GmlJY7EHkBz6f551XQDIY1m2TyAuERlBx6nzrdYBWxIu11zxI2ck46AHoPWhVygSZAY2OMsynkADua2iZpE2Qgknk7ev8AnxqpN+gSS7BntKN2ohtxwYhyfiawW6+9joP6q3a/CfxcUhbcGTGAc7cHz+dYGmaP3Yjk45PYfCiK6RdWWvNHb5EZYkdMgcnvVEdxNkFW6YA6YFefBcjczdfXk1t0+I7i72njr0QZ6Gr6NKK6CGm3Mjr4dwzunYgd+ppg07wbxE8KRWUHBwelKF7c3CygRgxKBgICTis8cs6gbG27ehAxilcvirLu6DxyKCpbOo2unzveiWKQKMAOCu7Iqu8FvY3RCyiQopAKj+b9qTvZ68vLq72XF5OIUAOcbwvX+X14Ao5exiGcpIQGfDBc7sA57888Y4z8T1rPj+HFT4zZnPklw5RR9huj4y+E7EgY5POPjRvTZZGOGwAOpyfzFLJAfgIAwxyqnbj0GBmmHSIZdgdCFx0DHOfjmnp4V2K45vobdPO7gNkDz5FSppcjyJkxkYOCQ2RmpQ6SHIvQG1e1L5/PvSpcWYMzK7MFH9PeulX1puzxQG60vcSQvNUVKNiDJaCOZhBEATkMzHj/AJq5bfwiSfdz7zsV6n1PnTU2lnJ9zv5Zr5/pDyHnIHwFSjHARtZtfHaMqvI3DP0rHDpzBhlO/cV0KbQiQgEZCivdvoWxskY+FavRFDQhR6SZZQxX3Tx2ojb2rQxhVXKZJG3n704f6OpA46dSRVy6UCRkEADHC1dkcGJzaaJTgoCM9az/APTr+NlQrIR0FPseklASBjJ7DBq1dK4w6llHQY4rSMOD9CRZ6JNZl5Y2kifGD0wy0UW2faDIhkdudzAMP2+gpoTSgo4L9PSvqaYQS2DnOe1ZaV2XUmqfQsx2e2TAQbW6AMNo+vSiNnaJGDztzwVVzRiLTnR8cdiB2rTDp7BiSThu/XPpVtkjA0aaGCLvi2HAAAGBUrdawbcYOflUrIwlo0XIHPAodKBk8CpUqjTKGUc8CptGOg+lSpUJ6PsgHu8CqyBnoKlSoZLlUeC3A6iogHidBUqVCz0QNvTuK+r0FSpVoyyyMcmvQA2dO9SpV+yHqMDd07Gr0A2jgVKlRkRqjAz0FSpUqgh//9k=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3" name="AutoShape 4" descr="data:image/jpg;base64,/9j/4AAQSkZJRgABAQAAAQABAAD/2wBDAAkGBwgHBgkIBwgKCgkLDRYPDQwMDRsUFRAWIB0iIiAdHx8kKDQsJCYxJx8fLT0tMTU3Ojo6Iys/RD84QzQ5Ojf/2wBDAQoKCg0MDRoPDxo3JR8lNzc3Nzc3Nzc3Nzc3Nzc3Nzc3Nzc3Nzc3Nzc3Nzc3Nzc3Nzc3Nzc3Nzc3Nzc3Nzc3Nzf/wAARCACiAHgDASIAAhEBAxEB/8QAGwAAAgMBAQEAAAAAAAAAAAAABQYAAwQHAgH/xAA6EAACAQMDAgMGBAUDBAMAAAABAgMABBEFEiExQRNRYQYicYGRoRSxweEyQlLR8BVi8RYjM6I0gsL/xAAZAQACAwEAAAAAAAAAAAAAAAADBAABAgX/xAAiEQACAgICAwEBAQEAAAAAAAAAAQIRAyESMQRBURMiMhT/2gAMAwEAAhEDEQA/AGi9vMZ5+lCJdQw5wT086moOMPu4HrSrdTMMmNnBJ2kdqWsenKg4monaWDjGfPg1YmpYYmUMR03A8UoRz3IQBZFxuOBnBPyxWq31MxsUeFz7xG5eQPLNU2wamHL/AFgeLsR8qBnOc5rGdaweWP1oFqt3G927QMDlRvwej+X5UNnldlO1jketbj0Z/XdDmmshlJySR0GaMWV+1zacOpbPGfKuVQ6gytu3YKnnmmTSbtluSoG7n3Wz/CW71ZTy7od11NmYKjYJ4IY9MUxaYzSWSSqcnngGkB5Nt2ocYO3AwetO/s2iS6THJhsh2TIPXn9/tQ8kko2XGdujeXlRfeKnz28n5V8wCgY+9uGasa3PKxAYz3+PWpGqxRoinxBjJZeRS/7RUqYS2Y5pEUEuduKzpM3XsTW26fbFIQpYISG24yAPQ9KEo/4h8sDGuAASeh561p5F0UpOwxDKuRz86lVQkqq7V9OOpqUZdBUxV1M7iw3Y445pW1AR7lSP3fEODxwDjqMd6ZNUZQeeTSpqMavNiBQ0jcEMPv8ACrYCZgl2BgiSnB5wwyAc9ev61stpJVEQ2+KASchsFm+B8gPM1jeBiqRxlZNrDIIwT24r00jW80YkRkVTlgzDceCO3Qf2obcuSRmo8b9n3UZFurppURk4UEMMHIFZSmwHvVtzfwvcO+H2sc5CY5qtr21YEeMgPkeKP0hV7YClRhPOB/V0pm0FfEyzSbF8IZYdcg8UuzSA3ku1dytgZB9KLaFcyKdixhshlYFsD+LjtVSenQVLaGWSQNdKZSsqKMJlMdOvA6muk+xeH9mYmaN//K/urnPDfeuSF5VyGICqwLvnKg8kAevXinH2e9pbQW0diHmDH+ZoyF5Jxz86V8h3Bpdhcaads6IXjMRSNN5XjaDyBnFUS2ZhXepQqq9OSx7+XFV6RMiLtK5LdwepPWjaCONcIoA9BSEIz7l2Hb+C88DQh1dAyg5xHwoPw7/P7VXLCgXxGAz1ABxz6YozdKpOIwV3A7mJzj5Z/wAzQqXIbCAMepIGKYxydf0Uo2jzAiPtI3DvyftUq+I8AEYwPKpTkWqNpCHq+0k5XPypSkk2XDvAFPBUg046xHuVsHFJ12jw3Mh4Afrx6ftWn2BmrK7ON5pfxEsfhKmAOeSB39K0zNP+JjEAd+GzjAI5781S8se1YoiGJwWK55/w1psixvW97buiAXf1HvHt55peOSbnT6JPHFRNmi+zltr13crcPPHIu0ZDDqQScjn0oN7Vey1tpV61qJ5WKqGJJHcfCnT2Ikc6hemVVUhkHu9MANWj2gS1l9uJzOkTRLa7sSoXUnt7o69aBPPOHkVeq6LjjUoaW37OPxwi2neEHdsbqfhW/SCFncMCVJI4+Oa2e1unix1CKZFVBdx7yidAwJU4z8AfnQ/R33MSGxluD9aebbi2Za4/y+xt0e0SWS4Ai3KVxhuMEnrz3wDQqANb3mJGBET7F5xnnj/PWtNi7qzPBH4kgY8Btp5GAfrVMem3fhyX1yu5mPvIBkLz1P0rnZdZG5PTSHIRUsdJdWdU9ltQZ7CDlWY8E+fPH2x9ablGMZYcjz5Nct9h5L8wSmK3d7TxCRKFPut3GcU6aZI7XSs6knPOc8etakmtiwUuVZcnJx54rEwKDc3vKe+enwow6K/POfSsFzb8naxIq05fDcWnoyIWbCjnHUgcVKvjAHRcYqU1GNrZuhE1YSbiAcE9OlL0fhC7YTkllXOWHG7jH2zTFq5RcklfiTStJceHLJPt9zIVQMgNzjPyzTFCs2Z5FiF9i0UvK0mXQngg989ua0LNcqz7GXDAKAOSAOv5msUU7xyGRCAdxztclT681uDSTzOtuE8QMdpHHA4+/wCtYcUmD5tqjd7MazZ6fcXP4hn27lClVznAbOfrWP2v1mK51r/UNNd0wo27hgg98/53oTLujnIkG1/5hxyflWG8YshxyT0FYfiweT9H3Rj/AKZRjxQ16/Zf9R6HBqEBP4y1Rg68kyLnJA/3Dr60r+yumvf3/wCGgzv68nAUdyfQU/aShtNMt2U7QX3H1ySP7UQ0s2qlZ7eGFJZyTMyqAzkgkEnvSs/KeKD5I6H5rI+SBF5pttphghtS53nMjH+c5Az9+npWvRoo/HC7QQF2tnueG/WvPtHIqzWg7sMD61m0248KZ52PuJKwf4EDH5feuXFyyy5P2PTqONIfrW4W1t/BiUKsYwAowM5NWyyiWMTI5jZD77A4yvf8xQreRkefHzzj9a16dtkRvEzsYEEeh/YV2MM/1ioS+HJmuLckEoLq0kbFvJJJ5nPU/Ory6ebGlSyvksjJZspLI7AkZzxRqGd1TO5SCM+8TmgSxzxTpdDONKceRvLpnGealYFk5zkc1KdjHRLE/VnJGH93nuO1Kl7cxZ3Tyr4bHhcgkD6U737KRjAKnOc0ovYxM5mmDHbIVAXvjzNFUrFsioCw2trcSIiojPuGVUjAHrjHbPWiMDRtcmS3LFdzbyTjPU9PjVpjQzmOG3CCRSZAT5d8mhc1vcWjCK2dWfIIYrjaM8k+nToK0mk9i7T9E1r/ALd3FkqSYxkjzyaGLKiTwvL/AAKwLfDIq3VJJIrhVvJE3hQRgHGPh186DXF9GBhQzEf7a12B4Sb0jo3+tWV3pQt7K4V3ijTA77kIOPgcVNDvg1xtV+QAy56gZHH0NctglJmLDIyaafZeUxX0bAkZl8M5754rn+T41wezpY8zUkqHH2nY/iLNupVsY9TlqwRzhJrmLGVmh3qB34/4q/2lkI2EdVkRv/Uigktz4cdvcZ/+NIY5B/t/zB+Vczx4PjEeytNND9pd+LnTredmBOF3HzIA5+eM/OiNvqGwbY42dkTcwzgEnnGflSBDqM+nWLRDDJGxOwnHunOCD88fSmX2auhd2qXG1gZlLe8cnGOKdhJxmpLoSaUotMvjnmn1Se6jTZul95Qc+h/WjslwY4ywI3ZxzzWaOKOAuVXkuScjjNZtQu+qROFbgnB6D4105Si+0CxuUdJhCG7WVRjknvUobpzyPjcalUlSDWZNSDnIAwMdTxSncSzQAjwZZIhl2KLkc47/ACpu1OYFT7p29eD1pVkS4ut7Arb2x3K7SMWLfAef96xdMFNWYY7gQxrd3MIWWUYjjMvLZPLH08gMmroZJ7idQkSo8gwWCnGPnyf71HMO8C3HfaDjLAeVarK3d5JWkKkKpznnn9vufTFTl9BVQqe0MEr6k4eVSI1CjC446/rQmSzj27jljjqTR/Xo0i1KURsSrbX97qMgHFCZM+Hjviir6AcmmCcBJCB26UyaBI3iBxnb4wJ46c5pcnG24ceRpj9n0GQjE8yjocd6xl/yw8d0xu1RFn1BYZP4cqP/AEb9aXp0aG5mt5wMScEdie32pg1fdHqUUn8rFfqC2fzFDNXiEzh1xv6AflXExSppeqOnIxrqJ/CLDPD4qxnwy6j3gD2I7g/nXQfZWwlt9LhScYdI9p5zXN4wEvoXYhULr4u44Xgg8/SuhWntB4emmUwLvCAhWfIJOOO3nT0IpyWhdxlxbRTr+rTQajJbRjBbaQfjVEcVw06MZAygkkkY5HXzrHNHLqFwl3PJ7+QOB65xijUG3Y3PPvAfOmJTp6ARTCOmEEAnFSppjHjkdfM1KKgq6B2rkhSyHkdu1L0cxltZllHMcuOe4PNHdXWXJCY6cZPelZozG7tK5ByDw2AMc9e+KjQPIeJJZobpHkjUPgkJkDgDpRK2vCsQIUMGUnYvLMfLHp/zQQyKssskCXEsoGTIz529+vatqS/h1aMldzAHOBlunfH3NZktgQHrkrPqlwXXYd2NvkMVgPP0rdrjxzak7xMGBVckdM4rA/Q0ddC8uwdMm+5kApk9nW2uoIzumUYA6HJoBtLXbgfH7Ud0FhHOpIziZeP/ALGhZP8ALGI+ho9oJAZYMdQ4+5rDcnmNj/UP0q32gJViw7Mn51lu22xRsD6/cVw4R1E6cntlzaVJeF5rZQzKAWT+rOen0qySQto0u8Euk673Ax1BHTt8KJaDN4cLPj+NoUB+MgH61dq9pFfacbxCIiVImYDG5c7efgQp+ZpvCnoXy3TRj0e4EsPhlveU/WiluygHnBOetLdjA0UitFITjuR+9GIt27O8EFuMDNOvG0wEZaGbS8AJhsk+WeKlfNL4wSQc9/KpREGT0D9Ywyv7uetJkr7IyJHZkLE7AP4sfpTZqqM7uGJx1OOlKesFIVwqhiVOMYBBxnrirBTM6XU07iIIsSHlyFBbGenkPjWsafbrFvcsZEUAeI5J5P0HHYVntboRW0Tf+RQoJG0kDz78n96+3N+nhg+J/GckkZJOTx6/tUr4AbBeswiG/wAKMBkU4BzQ98lTitWq3DC6Z7lWjfaMK3XGKDy3LuSI+M/WiWY4NstVgLkk+dGtIAeaPLbQHVvnk0v2ysCCeu7FFrGbwZY2I3YKnHnyaHNWnQXqhp9pDsjcd8qfvWK/J/BccYU4Pw5/SvWtXv42B5FjKcgbSc5wa8ygvZoCCQQy4x5iuPGLilf06LdvQS0tpG02Epk4dCw+Dg//AJpst4oxJJaMCI2I6dkkGD9DSnosDtpM1u+5JRGeOhBBNetDvLq1vo4STKsnuEyEkgHsDRMckpd+wc7qjW0MEZZHmO9CUbc68EcHtWzTktnQBQWIPlnP0FD8vPM8rXATe2cgDJzRSyhjA/7skj5PUHj7V1m0kJwTbD2mwnIwGA7ZGKle9OKKwAjHqc5/vUrNjaVIA6zL4ZIDYzweM4pJvJkV5pixZlGFJHTOen0pz1cAbi2OpOKSL1GmlJY7EHkBz6f551XQDIY1m2TyAuERlBx6nzrdYBWxIu11zxI2ck46AHoPWhVygSZAY2OMsynkADua2iZpE2Qgknk7ev8AnxqpN+gSS7BntKN2ohtxwYhyfiawW6+9joP6q3a/CfxcUhbcGTGAc7cHz+dYGmaP3Yjk45PYfCiK6RdWWvNHb5EZYkdMgcnvVEdxNkFW6YA6YFefBcjczdfXk1t0+I7i72njr0QZ6Gr6NKK6CGm3Mjr4dwzunYgd+ppg07wbxE8KRWUHBwelKF7c3CygRgxKBgICTis8cs6gbG27ehAxilcvirLu6DxyKCpbOo2unzveiWKQKMAOCu7Iqu8FvY3RCyiQopAKj+b9qTvZ68vLq72XF5OIUAOcbwvX+X14Ao5exiGcpIQGfDBc7sA57888Y4z8T1rPj+HFT4zZnPklw5RR9huj4y+E7EgY5POPjRvTZZGOGwAOpyfzFLJAfgIAwxyqnbj0GBmmHSIZdgdCFx0DHOfjmnp4V2K45vobdPO7gNkDz5FSppcjyJkxkYOCQ2RmpQ6SHIvQG1e1L5/PvSpcWYMzK7MFH9PeulX1puzxQG60vcSQvNUVKNiDJaCOZhBEATkMzHj/AJq5bfwiSfdz7zsV6n1PnTU2lnJ9zv5Zr5/pDyHnIHwFSjHARtZtfHaMqvI3DP0rHDpzBhlO/cV0KbQiQgEZCivdvoWxskY+FavRFDQhR6SZZQxX3Tx2ojb2rQxhVXKZJG3n704f6OpA46dSRVy6UCRkEADHC1dkcGJzaaJTgoCM9az/APTr+NlQrIR0FPseklASBjJ7DBq1dK4w6llHQY4rSMOD9CRZ6JNZl5Y2kifGD0wy0UW2faDIhkdudzAMP2+gpoTSgo4L9PSvqaYQS2DnOe1ZaV2XUmqfQsx2e2TAQbW6AMNo+vSiNnaJGDztzwVVzRiLTnR8cdiB2rTDp7BiSThu/XPpVtkjA0aaGCLvi2HAAAGBUrdawbcYOflUrIwlo0XIHPAodKBk8CpUqjTKGUc8CptGOg+lSpUJ6PsgHu8CqyBnoKlSoZLlUeC3A6iogHidBUqVCz0QNvTuK+r0FSpVoyyyMcmvQA2dO9SpV+yHqMDd07Gr0A2jgVKlRkRqjAz0FSpUqgh//9k=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250"/>
            <a:ext cx="9144000" cy="523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56454"/>
      </p:ext>
    </p:extLst>
  </p:cSld>
  <p:clrMapOvr>
    <a:masterClrMapping/>
  </p:clrMapOvr>
  <p:transition>
    <p:pull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Q1yNcGKDzzbSl5RcAfccUH5ceho5FxPMYduFbgJH5HoxlkX2o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7386"/>
            <a:ext cx="9149321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13 Rectángulo redondeado"/>
          <p:cNvSpPr/>
          <p:nvPr/>
        </p:nvSpPr>
        <p:spPr>
          <a:xfrm>
            <a:off x="2132517" y="260649"/>
            <a:ext cx="4752529" cy="8640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38103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4400" b="1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 2025</a:t>
            </a:r>
          </a:p>
        </p:txBody>
      </p:sp>
      <p:sp>
        <p:nvSpPr>
          <p:cNvPr id="4" name="15 Flecha abajo"/>
          <p:cNvSpPr/>
          <p:nvPr/>
        </p:nvSpPr>
        <p:spPr>
          <a:xfrm>
            <a:off x="4303349" y="1222406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5" name="16 Rectángulo redondeado"/>
          <p:cNvSpPr/>
          <p:nvPr/>
        </p:nvSpPr>
        <p:spPr>
          <a:xfrm>
            <a:off x="1447540" y="1596121"/>
            <a:ext cx="6480718" cy="7200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38103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1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Tiempo de la palabra</a:t>
            </a:r>
          </a:p>
        </p:txBody>
      </p:sp>
      <p:sp>
        <p:nvSpPr>
          <p:cNvPr id="6" name="17 Flecha abajo"/>
          <p:cNvSpPr/>
          <p:nvPr/>
        </p:nvSpPr>
        <p:spPr>
          <a:xfrm>
            <a:off x="4305059" y="2381938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7" name="19 Rectángulo redondeado"/>
          <p:cNvSpPr/>
          <p:nvPr/>
        </p:nvSpPr>
        <p:spPr>
          <a:xfrm>
            <a:off x="2376232" y="3453505"/>
            <a:ext cx="4143402" cy="8572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38103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Incrementar el estudio y la meditación de la palabra de Dios en todas las parroquias.</a:t>
            </a:r>
          </a:p>
        </p:txBody>
      </p:sp>
      <p:sp>
        <p:nvSpPr>
          <p:cNvPr id="8" name="20 Rectángulo redondeado"/>
          <p:cNvSpPr/>
          <p:nvPr/>
        </p:nvSpPr>
        <p:spPr>
          <a:xfrm>
            <a:off x="2376232" y="5382332"/>
            <a:ext cx="4286277" cy="126137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38103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Campaña, cada católico con su biblia.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Realizar talleres de oración bíblicos en la ciudad de Cartago y en cada una de las vicarias.</a:t>
            </a:r>
          </a:p>
        </p:txBody>
      </p:sp>
      <p:sp>
        <p:nvSpPr>
          <p:cNvPr id="9" name="21 Rectángulo redondeado"/>
          <p:cNvSpPr/>
          <p:nvPr/>
        </p:nvSpPr>
        <p:spPr>
          <a:xfrm>
            <a:off x="2376232" y="4453640"/>
            <a:ext cx="4143402" cy="8572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38103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Dar a conocer mediante volantes, textos y ejercicios la lectio divina.</a:t>
            </a:r>
          </a:p>
        </p:txBody>
      </p:sp>
      <p:sp>
        <p:nvSpPr>
          <p:cNvPr id="10" name="23 Rectángulo redondeado"/>
          <p:cNvSpPr/>
          <p:nvPr/>
        </p:nvSpPr>
        <p:spPr>
          <a:xfrm>
            <a:off x="2304790" y="2739130"/>
            <a:ext cx="4536502" cy="5760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38103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La palabra se hizo carne y habitó entre nosotros. (Jn 1, 14 )</a:t>
            </a:r>
          </a:p>
        </p:txBody>
      </p:sp>
      <p:sp>
        <p:nvSpPr>
          <p:cNvPr id="11" name="26 Flecha derecha"/>
          <p:cNvSpPr/>
          <p:nvPr/>
        </p:nvSpPr>
        <p:spPr>
          <a:xfrm>
            <a:off x="1714481" y="2857500"/>
            <a:ext cx="360035" cy="249932"/>
          </a:xfrm>
          <a:custGeom>
            <a:avLst>
              <a:gd name="f0" fmla="val 1410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2" name="27 Flecha derecha"/>
          <p:cNvSpPr/>
          <p:nvPr/>
        </p:nvSpPr>
        <p:spPr>
          <a:xfrm>
            <a:off x="1714481" y="6143643"/>
            <a:ext cx="360035" cy="249932"/>
          </a:xfrm>
          <a:custGeom>
            <a:avLst>
              <a:gd name="f0" fmla="val 1410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3" name="28 Flecha derecha"/>
          <p:cNvSpPr/>
          <p:nvPr/>
        </p:nvSpPr>
        <p:spPr>
          <a:xfrm>
            <a:off x="1714481" y="4857759"/>
            <a:ext cx="360035" cy="249932"/>
          </a:xfrm>
          <a:custGeom>
            <a:avLst>
              <a:gd name="f0" fmla="val 1410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4" name="29 Flecha derecha"/>
          <p:cNvSpPr/>
          <p:nvPr/>
        </p:nvSpPr>
        <p:spPr>
          <a:xfrm>
            <a:off x="1714481" y="3786192"/>
            <a:ext cx="360035" cy="249932"/>
          </a:xfrm>
          <a:custGeom>
            <a:avLst>
              <a:gd name="f0" fmla="val 1410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5" name="30 Rectángulo"/>
          <p:cNvSpPr/>
          <p:nvPr/>
        </p:nvSpPr>
        <p:spPr>
          <a:xfrm>
            <a:off x="1571606" y="2928932"/>
            <a:ext cx="107999" cy="3429027"/>
          </a:xfrm>
          <a:prstGeom prst="rect">
            <a:avLst/>
          </a:pr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SEujByaSH10FeU-yi1CgZ7mJcxsmRe71AXxEq0vNO9f-ME3H4MFQ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1 Rectángulo redondeado"/>
          <p:cNvSpPr/>
          <p:nvPr/>
        </p:nvSpPr>
        <p:spPr>
          <a:xfrm>
            <a:off x="2195739" y="332658"/>
            <a:ext cx="4752529" cy="8640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57150" cap="flat">
            <a:solidFill>
              <a:srgbClr val="7D60A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4400" b="1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 2026</a:t>
            </a:r>
          </a:p>
        </p:txBody>
      </p:sp>
      <p:sp>
        <p:nvSpPr>
          <p:cNvPr id="4" name="2 Flecha abajo"/>
          <p:cNvSpPr/>
          <p:nvPr/>
        </p:nvSpPr>
        <p:spPr>
          <a:xfrm>
            <a:off x="4283964" y="1340766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5" name="3 Rectángulo redondeado"/>
          <p:cNvSpPr/>
          <p:nvPr/>
        </p:nvSpPr>
        <p:spPr>
          <a:xfrm>
            <a:off x="1619667" y="1700811"/>
            <a:ext cx="6480718" cy="7200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57150" cap="flat">
            <a:solidFill>
              <a:srgbClr val="7D60A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1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Tiempo de catequesis</a:t>
            </a:r>
          </a:p>
        </p:txBody>
      </p:sp>
      <p:sp>
        <p:nvSpPr>
          <p:cNvPr id="6" name="4 Rectángulo redondeado"/>
          <p:cNvSpPr/>
          <p:nvPr/>
        </p:nvSpPr>
        <p:spPr>
          <a:xfrm>
            <a:off x="2000231" y="2857500"/>
            <a:ext cx="5832646" cy="122413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57150" cap="flat">
            <a:solidFill>
              <a:srgbClr val="7D60A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A través de los métodos de catequesis, buscar que el niño y el joven tengan la experiencia del encuentro con Cristo</a:t>
            </a:r>
          </a:p>
        </p:txBody>
      </p:sp>
      <p:sp>
        <p:nvSpPr>
          <p:cNvPr id="7" name="5 Rectángulo redondeado"/>
          <p:cNvSpPr/>
          <p:nvPr/>
        </p:nvSpPr>
        <p:spPr>
          <a:xfrm>
            <a:off x="1979712" y="4293098"/>
            <a:ext cx="5760637" cy="10081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57150" cap="flat">
            <a:solidFill>
              <a:srgbClr val="7D60A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Textos propios y unificados de catequesis en toda la </a:t>
            </a:r>
            <a:r>
              <a:rPr lang="es-CO" sz="2000" b="0" i="0" u="none" strike="noStrike" kern="0" cap="none" spc="0" baseline="0">
                <a:solidFill>
                  <a:srgbClr val="000000"/>
                </a:solidFill>
                <a:uFillTx/>
                <a:latin typeface="Constantia"/>
              </a:rPr>
              <a:t>D</a:t>
            </a:r>
            <a:r>
              <a:rPr lang="es-CO" sz="20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iócesis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1475658" y="3068964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4286249" y="2500307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979712" y="5517233"/>
            <a:ext cx="5832646" cy="1080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57150" cap="flat">
            <a:solidFill>
              <a:srgbClr val="7D60A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Instruir en la parroquia sobre </a:t>
            </a:r>
            <a:r>
              <a:rPr lang="es-CO" sz="2000" kern="0" dirty="0">
                <a:solidFill>
                  <a:srgbClr val="000000"/>
                </a:solidFill>
                <a:latin typeface="Constantia"/>
              </a:rPr>
              <a:t>C</a:t>
            </a:r>
            <a:r>
              <a:rPr lang="es-CO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atecismo de la Iglesia </a:t>
            </a:r>
            <a:r>
              <a:rPr lang="es-CO" sz="2000" dirty="0">
                <a:solidFill>
                  <a:srgbClr val="000000"/>
                </a:solidFill>
                <a:latin typeface="Constantia"/>
              </a:rPr>
              <a:t>Católica buscando espacio para dicha enseñanza</a:t>
            </a:r>
            <a:r>
              <a:rPr lang="es-CO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.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1475658" y="4797152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1500164" y="6000768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357289" y="3143250"/>
            <a:ext cx="107999" cy="3060003"/>
          </a:xfrm>
          <a:prstGeom prst="rect">
            <a:avLst/>
          </a:pr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6414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1 Rectángulo redondeado"/>
          <p:cNvSpPr/>
          <p:nvPr/>
        </p:nvSpPr>
        <p:spPr>
          <a:xfrm>
            <a:off x="2195739" y="332658"/>
            <a:ext cx="4752529" cy="8640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38103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4400" b="1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2027</a:t>
            </a:r>
          </a:p>
        </p:txBody>
      </p:sp>
      <p:sp>
        <p:nvSpPr>
          <p:cNvPr id="4" name="2 Flecha abajo"/>
          <p:cNvSpPr/>
          <p:nvPr/>
        </p:nvSpPr>
        <p:spPr>
          <a:xfrm>
            <a:off x="4283964" y="1340766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103" dir="5400000" algn="tl">
              <a:srgbClr val="000000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5" name="3 Rectángulo redondeado"/>
          <p:cNvSpPr/>
          <p:nvPr/>
        </p:nvSpPr>
        <p:spPr>
          <a:xfrm>
            <a:off x="1619667" y="1700811"/>
            <a:ext cx="6480718" cy="7200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38103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1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Tiempo de la familia</a:t>
            </a:r>
          </a:p>
        </p:txBody>
      </p:sp>
      <p:sp>
        <p:nvSpPr>
          <p:cNvPr id="6" name="4 Rectángulo redondeado"/>
          <p:cNvSpPr/>
          <p:nvPr/>
        </p:nvSpPr>
        <p:spPr>
          <a:xfrm>
            <a:off x="1979702" y="2921239"/>
            <a:ext cx="5832646" cy="7237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38103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Promover  todo aquello que de fuerza  al cumplimiento sacramental del  matrimonio.</a:t>
            </a:r>
          </a:p>
        </p:txBody>
      </p:sp>
      <p:sp>
        <p:nvSpPr>
          <p:cNvPr id="7" name="5 Rectángulo redondeado"/>
          <p:cNvSpPr/>
          <p:nvPr/>
        </p:nvSpPr>
        <p:spPr>
          <a:xfrm>
            <a:off x="2051721" y="5737458"/>
            <a:ext cx="5760637" cy="895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38103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Promover los equipos de Nuestra Señora en toda la Diócesis.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1547667" y="3356990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103" dir="5400000" algn="tl">
              <a:srgbClr val="000000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1547647" y="5062917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103" dir="5400000" algn="tl">
              <a:srgbClr val="000000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4283964" y="2564901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103" dir="5400000" algn="tl">
              <a:srgbClr val="000000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28731" y="3428999"/>
            <a:ext cx="118917" cy="2956529"/>
          </a:xfrm>
          <a:prstGeom prst="rect">
            <a:avLst/>
          </a:pr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103" dir="5400000" algn="tl">
              <a:srgbClr val="000000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2" name="AutoShape 2" descr="data:image/jpg;base64,/9j/4AAQSkZJRgABAQAAAQABAAD/2wCEAAkGBhQSEBUUExQVFRUWGBQVFxYYFxgWFRYVGBcXFxYXFRUYHCYeFxkkGRcUHy8gIycpLCwsFR4xNTAqNSYrLCkBCQoKDgwOGg8PGikcHBwpKSksLCkpKSkpKSkpKSkpKSkpKSkpKSksKSkpKSkpKSkpLCwpKSwpKSkpKSkpKSwpKf/AABEIAL0BCgMBIgACEQEDEQH/xAAcAAACAgMBAQAAAAAAAAAAAAAEBQMGAQIHAAj/xAA/EAABAgQEBAQDBgQFBAMAAAABAAIDBBEhBRIxQQZRYXETIoGRMqGxB0JSwdHhFCNi8BVygpLxFjNDwiSTov/EABoBAAMBAQEBAAAAAAAAAAAAAAECAwQABQb/xAAkEQACAgICAgICAwAAAAAAAAAAAQIRAyESMQRBE1EiYRQyQv/aAAwDAQACEQMRAD8AoeVaoiiy2Cs9lgcKVk09ujiPVTiXWHwKLrRwRK4/Gbo4lNZbjaK3UVSCFDuiDLpXFHFzkuPR94UTqU4vhO3C5kYKwIdFJ40E7HAxmG7ce6kmYzXCxXHocw9ujiEwkcfihwBdUJXjOOqYarJh6qOAx8zQVb5NdjBIOS3iLDBHl3sPKoPJw0/vqmQKw4VXoPaJJ0cExOXewOaBcWuPomeAYfnhgu9VaeKeDqRDFZUg7a0WJeSENgGlAvNySa0bY01YB/BNaKUQ8SGBoFPMT8ME1ePdAxZ1rj5bqWyqRkRaKWXxAB4GpOwS2djFrCR17lJJGejF9GNDKm7q1d6JkrAzqUCJUUGwr2IFU6lXeRtqVFeWt1XMBJyiqseFzQjMIPxMJaT2Txozz0T51kPWsSA4HmsBruR9k9P6JWS5l7MoQVkOQOJSV4tCja5bhy44zcaFbCZcORWmdZzIptdHEzZ4biimZHad0AVhzQqLLJC8RmCspSY+X71Fp/ip/En+dezuLPnpkFTNhLdimaErZQiENYiw7Imi85tktnCsChRrWqGMxEwNEzYDAathDUmVbNakCReCo4kKn1RgC1iNsjZxeeEZmsMLoMjoFynguZocvVdRwx1QkWmCQzCytWrZb10RNIkMEUOhVbxbDS2thlJsrMoJ2GHMcDyUc0FJWPCXFnIOI5KMCRCbDI50uPRDcO4PEaSYhJJ56eg2V2mSKJGZykYClt153LVG9Gs1hRcdEK6WEIio1TDEsbDbZSKaW1SCbxmrwH1LnfCwfXoEUhkmWrDJqym4bxOk3FadC931VVn8U/hpV7z8Vw0f1Gw/X0UvDLIrnMdQlxawmx1IFey5XVkZpHX3sD20Oh9D3B2KDlppzX+FEvWpZE2cBs7k8fNDmdcGj2siXS7Xt1NAQ5p3a4clvx5NUzG0YY4xC8FuUNNAdyVq2Ca3st4+IACtKkXpv3ohI2IAhrq0rt1UmtjKw2jdN1C490FHxhkMVpU7D8yhv+oHnYdzYU6VXcLCNC5e8RKDiTibX6AVRkLO4aAdN0HFo4nfMUQE5iVAtZiosUJHhVF1FsagOJibnGyxmcvS0G6PEBJ2McOhT6IE+AljYe69FK30StjqHOhTsmgq0HFTQ3EbpeIeQ3jxgpJaKFX40V1bI6ViGiNaO5DtsQLdrglBnKLZmIJOIbHAW2RLmT4REOeCFBsb8OxMkYdV1vBYtQFxWVm6RGnqut8NTAcxqXpgfRaAsrDVkrZDoiCzswWgU1JA99FHCc59T9ylAfx9ejfqgMXmskGYf+APP/4o0epKaMP8sHSrR6WUW/xcmMcwmp2JDmXQ8pe01LQPiBGobztU06LR5DvMw37aehTHGJGscFpo4HM0/wBQ/unqrIzAoEywPcyjyLuacpr1pqsuLH8i12jT8vHs5vOS0WpPiZq82tt2UuAYE58UPdUusKm9OXYK+xuDmgeUu7uv7oqVwkQ4Zy/FS55qjxyj2O/ITWhW/gmDGo2LUlunI87eyctkmQYdGAVoK86JPHx0tcGxNa2I1HKvREnF2vdr5qW60CHJLRBpvs3e4UaNgdemqmmcSyQHPsA3L7F1Ke1fdIDiNQaacuRJugeK58skI39Tw0dgB+ZQi9h4jiDjEJ7m5XCxp7/dPNbzU0A4tBq+jnNHIWXKcEn3tuPiJsTo0HV3dWdvEDIQc4ExIxblr+g2RpphobzOIWo0F7zck6D1UEWWe4AuZUVrUnK2nUkqms4xjBxpbXXbqtYGITEU1MZgrs46+9lZJ0KXOJiEVtmPhNGlAa09gmUnEinSIC47F1LqpScqXN+OED0f/dExg4U7KKkg7UdUHsUlhouLZl5AEVtOTtR7hYey1FV4E/GgamretfmCnMPExFZVtnDb9FOSBRtBHmTYQlW5CfzPobEKyNfYKaOZ87dFo5iKiM8yje1bibImNU7YdlJCZRSBCzgWLCoEZhkn5au1PyCJhwBUVoSdAo5wEPAbobu7DVVjFvsFmrpJlScxp2qB6rdsnBJrmdbXT6KGLDrSGXXdcch09ltFlmQQ01uQAQDcm/5KnBHWTHCWZg3xKE1pUWt1WsxhT2tzNOYdL/JaTE6MoABBBtvqEfLRnNsbGjbelSQg8SYLFbJkii7FwDHMSG2g2FeioGGQ5aJMsbNAhutWWzd/2XacEgy8KHklw1rLGxsa9Tqs04Jd6GTGrRZYJXgVFEjgEAkV1omnOo6FEnE8uHNhwh/548Frv8rfO75MT0mosq/iExSbFfNRpcwf1ZSKjrQlNcPxKHGZWG4OAseYO4I2Kg8qcaGor8SVrNDqmUhFLAd6VstpiEGxPEeQ1rbkmw90L/ikAhzmxofmpTzDTTTmscG4u0O9jSWxyG4lp8rhsfyQ2LYiwCg16JJOQQ4lzCCQfKQQf7CWTU0XE1s8fPst2PMpx4vsnxp2A43FPxDat96IKWnczmH8Jc70pVOZNzIvkPxVoQfyS3HsMMHxDDFC9uUdAs/HezUnaF8hiRMfK24f8VDXK7eq34vngWCAwt3LnEgCvSu90ghYoyVHhtNXn4nDYcq7pDiUx4xLybCnOirGGxSwynD0RjAbFp+HK4EOPcbqeFhTnHMKNd/UcoPY6V6LTg2M7wXMPwGrm3rRw0om8riQa41u14uDcB3MdU0pBIJnARHYWvbkjgGh+7E703VLjykSC+hBGU0cOm1l0aHPZrbt07jbtT6KDHpNsYCMB5h5Xj+9dl0Mq9gaKkwVALdxy+oTDCsVfDdlB1vkJ8p7fhKzFlPCNriluoOvtqtIsDM0FvxNsOdNkeSkdReMPmWxWAEVa7y3F2u/C5CykLwYr2E0bSrUp4JxYve5j9xfo4aFN8XePFAOpNW9yL+hUWq0cEMFIwcNHC/fdWNsSyV4ZLiI0D4SNR+nNNv8NdzQpsV9nBpiHoVGxqOMuS3QoVzCNlsJswApWwiaDmQFpCaVoZmr23pejG7nm49E0Y2wE4qXF2gFh0rYU60+q3DsoBedAQQdaEVB+awIrQXVp5aAci88u1vZLW1ieLmrSlB7Vp7AK4rQXOR2sitcbgsIy8hsSdr0Ub4GaMA4VJDcvIA1J9SEK4WY2Ju6jndaNyj++anxCacYoDPhhkMqOZbZEAYxo8N0QXpGaGjah/aykOKB2oyPBcDX5HtqClkVpzuh6F2U1Hw5hShW05GFcx+K9eoOvzuhYQmPPZwC7yuaACPqRyVp4E4sEOKIUQkw3WI+hHJc7mo9bg1P1FNVPJzFKEFTnFSVMbo+jMR4jbKsJL8zfujV3vySXC+OGzUxkLaGlGOGh3LeqoMDPMNYXkuzUDWDVx0v8rK2y/2fPZ5hMNZGsWw6eXMLgZ+e1grQw44RXL2Z25N6GOKTsQzcJxbYEMJHKmp5LWLIDxXOY4tzXIBIvuRRF4mcpBcKG1eh/wCVVcXwGNEitiQY5hgnzgitBzYFny+De4MeOb0zbiDBXuGYxX9nOLm/7SaKpx4joQILAQN2XP8At1Vrj4PmaPEjRje1XAV60pZRDhaX+9ncdfiJK6Hg5EttB+eJVIHE2X/txC0jatPcFNIfF4iikV2RwuHjT/UNR6I+LwfLHVvuTVQu4Blzpmb1D6fJV/hMHzIM4GxV8WfLHNq0MLw8Uo6hFDbVXjGZMPZ1FVVOCuHmycwMr3EODm0dQ0zXqPUK5zAtRYvIg8bo04pKStHHeIMF858uprXRCTGE5ILqfeaPcGq6VjeEB7eqqeLyJbBI5f2VOOTpF2gbhuoaB2PrupJ1hyupoDmHvU/RRcOvyte86NaT63/RZ4ZmxGaWOsTmp9afNB9tgD5CKCwvr8NK/kfaysEvL1zN5i3UHT1Vak5UtEVh5Nt2P6K1ShtDI1Ihj8ioydMPoqxjipab5SR1AUTpRwtrSpaeY5LeablmnU0dX0KaYVEzNaHc6aagWqqJ0AR4ZEyzLXjex69/ZPOKKue3L8WQEdwUkmIbWTBFaUfmt0uQm7ZnxnB21SPQ1oEW92dQ74XxDxGDZw1VtbFNNFzjDXOhxbatNxz6q4txxtBb6rk0iUoj1/CMufuD2QMb7P5Z33R7K1LBW540Qs4T9qGDMlXshQgPOMxA1NyBm6WVHbADXZybgebp0HVdJ+04mJPOFfha1opqDSv5lc9xhzYFGg5q/F35po6Q4O2ZuHEUFRT/ADFwq49rBTxRliE6g6s7ih+SEhlhLXB4ttr3qFl8b/5HmFGiw9VSxSWM5ryAw3D2OodxpX2oPRbzk4xj3tAoczTbQ01/P3WI8lDqL6CxG/olU0wVN61+o1BQbCkExZ6odUaixrW3RLjGPPkta2ovAIBJITSSrRw3wsZkOOdsJrQKuJtU6AAKtMIAr8l0PhCEBK1e0BryTysNO6lknxjZbHBSlTLX9m/DYhOc6L53Qz/KeCMlHC7huT3VlmMDER1XxX2NQGnL89VWeGJwQnlrHksNRQ/dcL2PIj6KyxJgkVWaeZyQ7xKEqRBxEA74r6CvO31SCFM0JFTSw/K6Y4vGzwj0KrktENaVp+i9rxneNNnl5lU2h3Dghz/StEJFmAYzmjQMPv1WYU5avLMPSpok+DzOePGNVqRAfylHNBoCQKIqDH2SjD5jKT3onEvLmI4BupNuXr0QboKVh2Gw85LyB5Bc/RRwMXDn5Igo77p+679+iOmoOVohN2uTzJ1SbFW+E0lzSWjcaheB5OX5Z66R6uHHwiFzzVSsUnDVzX7279k+kcT8UAg5h1s4fqvT2HtiDzAWWPpmihBNYd4clEDdXEV7Eqs4SSw+WxFHDuNR6glXiYhVgvB2LT6KsQ5OjvLe9U6loA+jRQ+kVutKO7dk5lnZIWc3yt8vU7fJVyGCB5dr9uY7Jxh8z4sAtPxNqOlCNeyjIJW5+IRHiUAN849blPMIi5mtcGgX57bpVNM89aeYWPVq3w+ayNLfwk+x0KZu0dQqjPLponapLjt8JH1omWBVyup/SR6G6S4jGdmNBqanmeh+RTzDG5KXsafNUl0AYTbaRREboQK/unTHNoNPdJYs/la5hALrfVTQo7cotsNylYh2FAYzibYEFzyRUA5RzNLI9VP7Q5d38N4jNYZr/pOq9OTpGRHFuKcTLor4rjV7iST17bBVAQ3xXE+pJ0CfcSR2uiZmNy1Aq01pXf5pbh8AkPrYGgry/ZCLKMBHlIOtwQe2qYRMTY6gLb1saIedlspoCHctEM4BruZH1TWAOn5qrgxlwBe2+6DiQHbge91LJSL3ny1urTK8OjKK/EpyyJFo43Ipjm8wssvZXOd4cbkrQVSCJImoaBU+y6M0znBoB8LMQ1vyXUDhD3y0OExzWUaLkVvTYjRc8iSvh61quk8Ozoiy8Mg+YAAjeylm/Q+J0z3Dci5kOGXVa8PdmB1O1R0srZNTlGHsk0Fp+ImpqVHic5SE6+gJWYvPbs0ksbhOYWviAPc6rW7kVpX5IeMPNtvrYG3Nc+4lj/8AapqGN05669zVPuF8eMZvgxHDxQPISdaczzpWq97E1CKR42RXKx++NSE/u4/VAcKfC93MlZxFzmCLDdTytrUGoIIrY7qLh5tIAPMVWpO+iFUM5eP5nJvhmKmG4EX29+XVViXjAVJO6t/C2G5gIrhb7vXqpZ8kY425D4otyVDmLFLWGI8WoO4rzC2wyebFY9rrjavI90VOkGG4OFRS4SITLIRNHDLbWx6U2K+c/aPXS0EPkobNAgYsYA0Cmix8wq01HNAx2EpB0RzA81diKOHTmgnYaa5m0I1RMdxooGThZoaIBaPfw9RUC+45oWW8j87DY1BH7I3FYjmtZHZvQHl7IGFMNiuIyhsTcV8r+o5FChSSPEZFHmaQen6JZOSwpVlTsbbIXFxGg+aG4ltdxUtPI9FHI8UtJyxPK7mND3TqDq0CzV8Nx1bU86X9U0kgclCdNN6aJHimL0fQPPb9wjcJm8jXH4iaEd6aoyTaCNcRjtaa1q45QK2/vRSB/VU2dxPNEBc8WtTVWSFjTco/lxNBsucKSOSs76opmAHtLXCoIIIUb8QhjWIwd3D9Vls/DOj2H/UF6bowUcg42+z7w3eJCYclwW69RTkFQn/ywRlN19Pua14vRwPYhUvivhGTiV8oY87toPlzSRg/WxuaXZ87x5Yl2iNkMDLqF1gV0nE+BGQmZ23pc72/5So4dl/JRllo144J7ZjDsMaxooEdDg9F6WIRrGU1WRts1VQM+FUUKilsJY12al0U97Qa1C2EQEVr+6KbQHQmx3BA9pLRdR8I4a5ry5wIDbAcyeidw4tbImAKFVU9URlHdk827Kz1VcxKarDcK6ghNscmQILr8vqqq4uikMZqd9gNyUFG2HpFdnRni9rWvtr3KmkcOIo+4O1NehqrHO8Lhoa9taAUPMgfe7qCcDWltwKVqNqWsvbx1JHjz0yM4tFfmZFdmytyg0Fb8yNfVQ4XipysYDYAD9UA+P8AzjTQtHTSoTXgrhmJMxiaFsJpOZ+3ZvMpnkUFb6OUHIsPC2BumYhLq+E0ip5n8IXS4dGNoAAALBDyco2CwMYKBo0/vdAYliFLArw/IzvLL9HoYsXFUjGI4pelbVFe1VrFkmgmnwm4vZV2emQKueQAN0qhcfuacuTMwWBrRyGPDOa0ikpxh2XV1ALBR5LKpO+0AH/xH1d+yji/aCdoQ9XH9FVeJl+ifzwLLNsCTxYJJSFvH8V5AbCaSTly3JrsArxiGERYTGOiMyl4BIF8ppUtJ5hLkwSxq2PDNGWiPDgHwnQjuKhVudgmG5j/AMLqHrT9kzdGc3zDVtwop+MI0EvApW5HJ26zLex2BYpFLQdxyP4SqjjkoG0c3Q3HY6hWzEogMMdQB9VV8UjeQtPcKuMAmgzFXtLjWlj22VrwfAYszTUMAGlq/sheBuG2xohc8VDSBTYu5HsPquzYfIthNFgBSybLLdIMdIp2D/ZrDDw57QaXpr7q6M4aZQeUeyI/jWtBK0/6ibyUL+2B36KbBl3muv5H30RsFhbc26jT2WIc8xtRW/I6oKZxkGrR/fVb7IBE/ib23hvc0jdpp7jRCSfGrmkiOPFGmbR49NCkUzPlpJ1Sucjg+YGx+qMJuDtAlBSVM6i+fhvhZ2OBZTXUDo7kq3mbmIqCw6b06VVXwLHnQYov5H+Vw26VV0bJwX1IGWtwRah6jknlgWROce/oEMvxvjLoSRozYR822yAn+InO0Hht/E7U9mi6cx5AODy4AubSh5hJXwKnRYlFJ7Rv/stMElI5iGrS4gaveKD/AEt39UzhRTTUmqC8GhA+WyPl6boS2OlSCoYIW5jmqGl5priaaA0rtXopYhAuhFE5MxPShj0GYhoN6C59dkbJyMOCPKBX3J7lV+FjTebj0FgihjQpYUW+EKRhnJsazkeoqbBUTEI1C4cj/wCwAR2KY3tVZwPhqJNPLnVbCNKk/E4Cho0fmrRyLHtsk4OXRvwhwk6bi+I6rYTbE7u3ytP5rsElJshQwxjQ1jdALBL8Ll2wobWsAa1ugCmnMRAbQLzM2Z5X+jXjxqCMYhiFKgKs4niTYbS557Dc9lDjmPNhdXnRv5nkFT5ycdF8zzUn2A6LR43iOf5S6Ey5lHS7I8UxV8Z17NBs3Yd+ZQTCvRTQJXFn6Gy9dKMFSMTbk9jCNMhuqHjzlha/I6hCQ2ONXu0GldCVZ+BeHDHmYMSK2sIOaSD94Ai56JOR1F9+yngcQW/xsy3zvvCYfut/GRzO3IXVj4mn3RcsKE3M4uBprbpyTaZmcwowiwFqbbUQ2DyBDnxHUqRQdK69lFrlpjR07FEHhxoNYrhTdrb+lUt4tbDhsGQANLaCg5K4RJa3JV3HcJzsIABNN+fNQlgjGNRKxyNy2c6E6x5oXUAskmL1hudUXoQDyKscPhwVOatbnt2CQ41KPL2toS7MBzqLX9lkSpmrlZceBJAwYLSfvXPc6K6TLjzSh8DJL6XAHyTTxg5jXcwD7hZG7dlgWBEMSESNiWnuFGMNPMqbCaNbGH9df9wBU/joaA2zmc1i5Jr+G3ohZme8wcDqk8abo6+h1Xi40I2pUFehRmGE5iFW5h2KXw56hobtKigAk0pUGiteEcDl4BfYa9aLnJR7GUbFOBYFEjxaNr4diXcqfmrfMxCyhbtan6o4gQg2HBoxgIDnczyHMqLFZRwJoLGtCtXh5E20ZvJjpMHlcRa5wJHmHzBsQo56VyuIGhu3sdEqmYZaaqWFjNg196aHcdOyr5WBzSce0Dxc6xtqXTJIUhU7ZjoK0tzUk/BEJhaHZ3kXy3DR1dsUtnHZznY4hw0IOiPwvFWObkmLP2fs6n4uRWPJ4soJPs1x8qE5UzOHS+WEOZuhsZivEFwYKuIoPz+VUzjQzq2pG3L3S2PDJcKrGnTLyXIqrMRLR5gQeyz/AIoXENbqdFb2y4IoWg9womcNwXGrR4b9iPhr1C0fyCHwAmB4I3MHRPMeX3R35q+SGirEpAdDOV4odjseoKeQIvoseSTk9l1FR6HPj0CrHEuO+C3y3e6zenUplOTga0ucaACtdvVc3xbFf4iMXD4R5W9ua1eJh5yt9EM2TitGj45ccziSTqVrFmR+w19lpEieWlK9NO+mqy11rUAOlF7a6o81g8WC9/JgPPX2CjZKw4f9TuZ0r0CIivoN/wA0Xw3w5EnXkkFsIGhI+8fwjr9EsqQUZ4WwR8/HDb+EyhedjyaO67Xg+CNZQAUDVnhLhlkvCDWim5/JWKXlNexUGxipyky5tW1NHA5Rt5dT72TnCGEQqmtSSb8tkbGwMZmuH3QGj0/5K2iNpbYWXJ2wg8V1lDClcwrzsFMYeZwCcQpUABCTAivzXDzXjQA8+fMFI5bgxrnPiEBpFGhx5DWi6D4YSHiOC6I+FBYaE5nHo0Uqp6YybRUOIyIcs4HUiiHkXubJws13ZA70OnyROK4Q+YiZXNLWN1qKaIwyVIZd9wUYByAFlg+L8G6PQ+RJqIqlZzzReoYfqP0Wf4zuoIT2/wAS0bOa4eouPzRhlmc1lLOji8W9K+6IhQyRzTeDwlM2DoTmjmR+ScyXBrqithZbXOJl4sk4IwVjhncKkadFeWSlqBDYRhLYDA1vvzTWE6iyzlbKVSEjuF3Pite8khtckMfCOp5lNGwAD4bwDbQ8kfDmqIHFAHnMXZaA1PRMn9aF77KjxFJNDyIYsRWn4fVVWbliDcFWGLM0drW9jzCyZQxR5Wl1eQJX0cNQVs8iX9nRUBHLVI6YDkzxXh2KwVMN9P8AKVX4kMhLf0NRZeHsaDB4Lz5T8J/D07J1NymhC54I9Fa+HMczjwnHzD4a7jl3Xl+X4/8AuJu8fN/ljJ8KreqAi4p4R/mXZpmAuOp6Js4BL5uC06rzk/s3oMbG8QBrTmB+E/utnzXhZvEIAbvseyWSmHZHVhvLeg09ko4lqMoe7M4kkHSwV8eNTlxEyT4xsH4oxx8SJkr/AC6AgDfnmSqC6igig5hy/VEAW/dezCCgqR5MpcnbJXPush+t7chZQueoWkvcGNFXOIaANSTYAeqq3QGNsGwl01GbDbUNqMzuQP5ldzkMChwGQoMJtGsH/JPMpJwrwo2VhMZrEFHxD/Ub07DRXSRaHnNyFFCUrYUHysABoU7WUXoI8oW6g2x6NCEufDqSmZ0UDYSaLoDBZWD5/RMlBDh0cT0H5qdCTthR5BNk/wCc6KT90MaOQ1J9TT2Rqhiu2CCOYvxJpiHKELjUlklC1utQnUGBS+5QmMnyAcymdP8AH0crWzlmJyxbliA3DxbcDQqbIeZV3icPsfWo1S88IO/EscvGs2x8le0VacmXCIx7n0vcbUGvrVMMNnmxRyNSC21e46LXEsOY7ym4N+SMksLhNAc1gaaa7rCa5U0EAKRgWIei2IQIGCUBiEFzi2lMtDWv6I4rBFbJoutgFOB8LS8MZo8VtATkY94bbqTciqsAxmUYKfxMuxo2a4fRq1lZJr3ULWHq5gcfmmMDCmDRkL/6mrc8kZL87Mko09AkLGYEQEQnxIvUQ3eH6vIoEDN8Pysf44LL7gZT7jdW4wf5ZqdjYCg05BVSSibLNlnwa46Oir7K7PfZLLvDvCiPY46A0c0HlpVc/wAe4UmJJ2cirQbRG1oD15LuBcRW92mncdUHOAOacwDh8LmkWcDzCaHmTj3tAeNejlMhxIIrQD8YFxz6haxJgE3t3Kj494dZJzDTBJAePEA/BfQHcJJGx55aBQZvxfstPwqVTh0y2PPX4y7Q/jYkyG25+dT7KvYhiBiPzbD4eyVPjkkkmpN1jxVrxYFj37IZM0p69BMZ1Qof4m3yUQeVgNrVWckiKRl0cldB+yXh0Oe+biDywvLC6xCLn/SPmVzpfRPD2FtgS0pBb8JY15PNzhmcT6lLdjD+QgZW1PxOuUwweFTxP835LRjEbIts7v8Akpvo5BICysBZUhjBWq3WtFxxlZXlgLjjxK0YzcrdeouAeS3FjcBMkrxD4j6Jo9nMKlW2U+VaSvwqZc+wH//Z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13" name="4 Rectángulo redondeado"/>
          <p:cNvSpPr/>
          <p:nvPr/>
        </p:nvSpPr>
        <p:spPr>
          <a:xfrm>
            <a:off x="1943703" y="3843710"/>
            <a:ext cx="5832646" cy="8309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38103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Fortalecer la</a:t>
            </a:r>
            <a:r>
              <a:rPr lang="es-CO" sz="2000" b="0" i="0" u="none" strike="noStrike" kern="1200" cap="none" spc="0" dirty="0">
                <a:solidFill>
                  <a:srgbClr val="000000"/>
                </a:solidFill>
                <a:uFillTx/>
                <a:latin typeface="Constantia"/>
              </a:rPr>
              <a:t> formación en el</a:t>
            </a:r>
            <a:r>
              <a:rPr lang="es-CO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 noviazgo como primera etapa del matrimonio cristiano.</a:t>
            </a:r>
          </a:p>
        </p:txBody>
      </p:sp>
      <p:sp>
        <p:nvSpPr>
          <p:cNvPr id="14" name="8 Flecha derecha"/>
          <p:cNvSpPr/>
          <p:nvPr/>
        </p:nvSpPr>
        <p:spPr>
          <a:xfrm>
            <a:off x="1547648" y="6169501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103" dir="5400000" algn="tl">
              <a:srgbClr val="000000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5" name="4 Rectángulo redondeado"/>
          <p:cNvSpPr/>
          <p:nvPr/>
        </p:nvSpPr>
        <p:spPr>
          <a:xfrm>
            <a:off x="1979702" y="4791454"/>
            <a:ext cx="5832646" cy="8309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38103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dirty="0">
                <a:solidFill>
                  <a:srgbClr val="000000"/>
                </a:solidFill>
                <a:latin typeface="Constantia"/>
              </a:rPr>
              <a:t>Unidad en el</a:t>
            </a:r>
            <a:r>
              <a:rPr lang="es-CO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 cursillo prematrimonial</a:t>
            </a:r>
            <a:r>
              <a:rPr lang="es-CO" sz="2000" b="0" i="0" u="none" strike="noStrike" kern="1200" cap="none" spc="0" dirty="0">
                <a:solidFill>
                  <a:srgbClr val="000000"/>
                </a:solidFill>
                <a:uFillTx/>
                <a:latin typeface="Constantia"/>
              </a:rPr>
              <a:t> en Cartago, las vicarías y las parroquias.</a:t>
            </a:r>
            <a:r>
              <a:rPr lang="es-CO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 </a:t>
            </a:r>
          </a:p>
        </p:txBody>
      </p:sp>
      <p:sp>
        <p:nvSpPr>
          <p:cNvPr id="16" name="8 Flecha derecha"/>
          <p:cNvSpPr/>
          <p:nvPr/>
        </p:nvSpPr>
        <p:spPr>
          <a:xfrm>
            <a:off x="1565658" y="4143035"/>
            <a:ext cx="360035" cy="28803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103" dir="5400000" algn="tl">
              <a:srgbClr val="000000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ReZpco8Vz4GFy20YzZnAbtbb3JMzduXKPUSThjcUr5iqgGiuvx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823"/>
            <a:ext cx="9144000" cy="68491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1 Rectángulo redondeado"/>
          <p:cNvSpPr/>
          <p:nvPr/>
        </p:nvSpPr>
        <p:spPr>
          <a:xfrm>
            <a:off x="2195730" y="130878"/>
            <a:ext cx="4752529" cy="74759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38103" cap="flat">
            <a:solidFill>
              <a:srgbClr val="46AAC5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4400" b="1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 2028</a:t>
            </a:r>
          </a:p>
        </p:txBody>
      </p:sp>
      <p:sp>
        <p:nvSpPr>
          <p:cNvPr id="4" name="2 Flecha abajo"/>
          <p:cNvSpPr/>
          <p:nvPr/>
        </p:nvSpPr>
        <p:spPr>
          <a:xfrm>
            <a:off x="4363204" y="977103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5" name="3 Rectángulo redondeado"/>
          <p:cNvSpPr/>
          <p:nvPr/>
        </p:nvSpPr>
        <p:spPr>
          <a:xfrm>
            <a:off x="1338867" y="1353898"/>
            <a:ext cx="6480718" cy="56034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38103" cap="flat">
            <a:solidFill>
              <a:srgbClr val="46AAC5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1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Tiempo del Joven</a:t>
            </a:r>
          </a:p>
        </p:txBody>
      </p:sp>
      <p:sp>
        <p:nvSpPr>
          <p:cNvPr id="6" name="4 Rectángulo redondeado"/>
          <p:cNvSpPr/>
          <p:nvPr/>
        </p:nvSpPr>
        <p:spPr>
          <a:xfrm>
            <a:off x="1721708" y="4170089"/>
            <a:ext cx="5715036" cy="10670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38103" cap="flat">
            <a:solidFill>
              <a:srgbClr val="46AAC5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000" b="0" i="0" u="none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000" b="0" i="0" u="none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Permear todos los ámbitos juveniles, promover retiros, encuentros por vicarias, formación</a:t>
            </a:r>
            <a:r>
              <a:rPr lang="es-CO" sz="2000" b="0" i="0" u="sng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,</a:t>
            </a:r>
            <a:r>
              <a:rPr lang="es-CO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 misiones juveniles.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000" b="0" i="0" u="none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5 Flecha abajo"/>
          <p:cNvSpPr/>
          <p:nvPr/>
        </p:nvSpPr>
        <p:spPr>
          <a:xfrm>
            <a:off x="4355971" y="2022654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8" name="6 Rectángulo redondeado"/>
          <p:cNvSpPr/>
          <p:nvPr/>
        </p:nvSpPr>
        <p:spPr>
          <a:xfrm>
            <a:off x="1799683" y="2389671"/>
            <a:ext cx="5544619" cy="5770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38103" cap="flat">
            <a:solidFill>
              <a:srgbClr val="46AAC5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Jóvenes al centro</a:t>
            </a:r>
          </a:p>
        </p:txBody>
      </p:sp>
      <p:sp>
        <p:nvSpPr>
          <p:cNvPr id="9" name="7 Flecha abajo"/>
          <p:cNvSpPr/>
          <p:nvPr/>
        </p:nvSpPr>
        <p:spPr>
          <a:xfrm>
            <a:off x="4355970" y="3062313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0" name="8 Rectángulo redondeado"/>
          <p:cNvSpPr/>
          <p:nvPr/>
        </p:nvSpPr>
        <p:spPr>
          <a:xfrm>
            <a:off x="1806917" y="5564728"/>
            <a:ext cx="5544619" cy="114870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38103" cap="flat">
            <a:solidFill>
              <a:srgbClr val="46AAC5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Ponerlos al centro de la sociedad.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En este proyecto participarán todas las entidades   e instituciones civiles.</a:t>
            </a:r>
          </a:p>
        </p:txBody>
      </p:sp>
      <p:sp>
        <p:nvSpPr>
          <p:cNvPr id="11" name="9 Flecha abajo"/>
          <p:cNvSpPr/>
          <p:nvPr/>
        </p:nvSpPr>
        <p:spPr>
          <a:xfrm>
            <a:off x="4363204" y="5276144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2" name="6 Rectángulo redondeado"/>
          <p:cNvSpPr/>
          <p:nvPr/>
        </p:nvSpPr>
        <p:spPr>
          <a:xfrm>
            <a:off x="1721708" y="3369121"/>
            <a:ext cx="5715036" cy="7200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38103" cap="flat">
            <a:solidFill>
              <a:srgbClr val="46AAC5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Dar importancia</a:t>
            </a:r>
            <a:r>
              <a:rPr lang="es-CO" sz="2000" b="0" i="0" u="none" strike="noStrike" kern="1200" cap="none" spc="0" dirty="0">
                <a:solidFill>
                  <a:srgbClr val="000000"/>
                </a:solidFill>
                <a:uFillTx/>
                <a:latin typeface="Constantia"/>
              </a:rPr>
              <a:t> a la evangelización de la etapa adolescente.</a:t>
            </a:r>
            <a:endParaRPr lang="es-CO" sz="2000" b="0" i="0" u="none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99395"/>
            <a:ext cx="9144000" cy="6858000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</p:pic>
      <p:sp>
        <p:nvSpPr>
          <p:cNvPr id="3" name="13 Rectángulo redondeado"/>
          <p:cNvSpPr/>
          <p:nvPr/>
        </p:nvSpPr>
        <p:spPr>
          <a:xfrm>
            <a:off x="2143106" y="214289"/>
            <a:ext cx="4752529" cy="8640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4400" b="1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2029</a:t>
            </a:r>
          </a:p>
        </p:txBody>
      </p:sp>
      <p:sp>
        <p:nvSpPr>
          <p:cNvPr id="4" name="15 Flecha abajo"/>
          <p:cNvSpPr/>
          <p:nvPr/>
        </p:nvSpPr>
        <p:spPr>
          <a:xfrm>
            <a:off x="4303349" y="1222406"/>
            <a:ext cx="432044" cy="28803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5" name="16 Rectángulo redondeado"/>
          <p:cNvSpPr/>
          <p:nvPr/>
        </p:nvSpPr>
        <p:spPr>
          <a:xfrm>
            <a:off x="1547667" y="1556793"/>
            <a:ext cx="6480718" cy="7200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1" u="sng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Tiempo de la niñez</a:t>
            </a:r>
          </a:p>
        </p:txBody>
      </p:sp>
      <p:sp>
        <p:nvSpPr>
          <p:cNvPr id="6" name="30 Rectángulo"/>
          <p:cNvSpPr/>
          <p:nvPr/>
        </p:nvSpPr>
        <p:spPr>
          <a:xfrm>
            <a:off x="1547667" y="2780928"/>
            <a:ext cx="107999" cy="3132002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7" name="23 Rectángulo redondeado"/>
          <p:cNvSpPr/>
          <p:nvPr/>
        </p:nvSpPr>
        <p:spPr>
          <a:xfrm>
            <a:off x="2339748" y="2492892"/>
            <a:ext cx="4536502" cy="5760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Dejad que los niños vengan a mí.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(Mt 19, 14 )</a:t>
            </a:r>
          </a:p>
        </p:txBody>
      </p:sp>
      <p:sp>
        <p:nvSpPr>
          <p:cNvPr id="8" name="19 Rectángulo redondeado"/>
          <p:cNvSpPr/>
          <p:nvPr/>
        </p:nvSpPr>
        <p:spPr>
          <a:xfrm>
            <a:off x="2376232" y="3212973"/>
            <a:ext cx="4143402" cy="10977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0" cap="none" spc="0" baseline="0">
                <a:solidFill>
                  <a:srgbClr val="000000"/>
                </a:solidFill>
                <a:uFillTx/>
                <a:latin typeface="Constantia"/>
              </a:rPr>
              <a:t>Crear un grupo de laicos comprometidos y preparados para el trabajo con los niños, vinculando las distintas instituciones civiles.</a:t>
            </a: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9" name="21 Rectángulo redondeado"/>
          <p:cNvSpPr/>
          <p:nvPr/>
        </p:nvSpPr>
        <p:spPr>
          <a:xfrm>
            <a:off x="2411757" y="4437107"/>
            <a:ext cx="4143402" cy="8572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0" cap="none" spc="0" baseline="0">
                <a:solidFill>
                  <a:srgbClr val="000000"/>
                </a:solidFill>
                <a:uFillTx/>
                <a:latin typeface="Constantia"/>
              </a:rPr>
              <a:t>Reavivar la infancia misionera de nuestra Diócesis</a:t>
            </a: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.</a:t>
            </a:r>
          </a:p>
        </p:txBody>
      </p:sp>
      <p:sp>
        <p:nvSpPr>
          <p:cNvPr id="10" name="21 Rectángulo redondeado"/>
          <p:cNvSpPr/>
          <p:nvPr/>
        </p:nvSpPr>
        <p:spPr>
          <a:xfrm>
            <a:off x="2411757" y="5373215"/>
            <a:ext cx="4143402" cy="8572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38103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0" cap="none" spc="0" baseline="0">
                <a:solidFill>
                  <a:srgbClr val="000000"/>
                </a:solidFill>
                <a:uFillTx/>
                <a:latin typeface="Constantia"/>
              </a:rPr>
              <a:t>Establecer la Eucaristía preparada especialmente para niños</a:t>
            </a: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rPr>
              <a:t>.</a:t>
            </a:r>
          </a:p>
        </p:txBody>
      </p:sp>
      <p:sp>
        <p:nvSpPr>
          <p:cNvPr id="11" name="14 Flecha derecha"/>
          <p:cNvSpPr/>
          <p:nvPr/>
        </p:nvSpPr>
        <p:spPr>
          <a:xfrm>
            <a:off x="1669849" y="2674638"/>
            <a:ext cx="288036" cy="360035"/>
          </a:xfrm>
          <a:custGeom>
            <a:avLst>
              <a:gd name="f0" fmla="val 126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14 Flecha derecha"/>
          <p:cNvSpPr/>
          <p:nvPr/>
        </p:nvSpPr>
        <p:spPr>
          <a:xfrm>
            <a:off x="1669849" y="5621822"/>
            <a:ext cx="288036" cy="360035"/>
          </a:xfrm>
          <a:custGeom>
            <a:avLst>
              <a:gd name="f0" fmla="val 126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14 Flecha derecha"/>
          <p:cNvSpPr/>
          <p:nvPr/>
        </p:nvSpPr>
        <p:spPr>
          <a:xfrm>
            <a:off x="1666347" y="4685714"/>
            <a:ext cx="288036" cy="360035"/>
          </a:xfrm>
          <a:custGeom>
            <a:avLst>
              <a:gd name="f0" fmla="val 126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14 Flecha derecha"/>
          <p:cNvSpPr/>
          <p:nvPr/>
        </p:nvSpPr>
        <p:spPr>
          <a:xfrm>
            <a:off x="1655667" y="3581851"/>
            <a:ext cx="288036" cy="360035"/>
          </a:xfrm>
          <a:custGeom>
            <a:avLst>
              <a:gd name="f0" fmla="val 126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1565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7 Rectángulo"/>
          <p:cNvSpPr/>
          <p:nvPr/>
        </p:nvSpPr>
        <p:spPr>
          <a:xfrm>
            <a:off x="2123730" y="692694"/>
            <a:ext cx="4896547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4800" b="0" i="0" u="none" strike="noStrike" kern="1200" cap="none" spc="0" baseline="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>
                    <a:srgbClr val="000000"/>
                  </a:outerShdw>
                </a:effectLst>
                <a:uFillTx/>
                <a:latin typeface="Constantia"/>
              </a:rPr>
              <a:t>MISION</a:t>
            </a:r>
          </a:p>
        </p:txBody>
      </p:sp>
      <p:sp>
        <p:nvSpPr>
          <p:cNvPr id="4" name="11 CuadroTexto"/>
          <p:cNvSpPr txBox="1"/>
          <p:nvPr/>
        </p:nvSpPr>
        <p:spPr>
          <a:xfrm>
            <a:off x="395532" y="2276874"/>
            <a:ext cx="8568952" cy="31683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1" i="0" u="none" strike="noStrike" kern="1200" cap="none" spc="0" baseline="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nstantia"/>
              </a:rPr>
              <a:t>Mediante la conversión pastoral y el trabajo en conjunto, creamos mecanismos y  métodos de evangelización que responden a los desafíos de la época actual, a la necesidad del  encuentro con Cristo vivo, a  una transformación social y Diocesana, teniendo como meta final la Salvación del ser humano.</a:t>
            </a:r>
            <a:endParaRPr lang="es-CO" sz="1800" b="1" i="0" u="none" strike="noStrike" kern="1200" cap="none" spc="0" baseline="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1 Rectángulo"/>
          <p:cNvSpPr/>
          <p:nvPr/>
        </p:nvSpPr>
        <p:spPr>
          <a:xfrm>
            <a:off x="4479636" y="2967337"/>
            <a:ext cx="184727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5400" b="1" i="0" u="none" strike="noStrike" kern="1200" cap="none" spc="0" baseline="0">
              <a:solidFill>
                <a:srgbClr val="000000"/>
              </a:solidFill>
              <a:effectLst>
                <a:outerShdw dist="38097" dir="7020457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4" name="12 Rectángulo"/>
          <p:cNvSpPr/>
          <p:nvPr/>
        </p:nvSpPr>
        <p:spPr>
          <a:xfrm>
            <a:off x="657444" y="548676"/>
            <a:ext cx="7829129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5400" b="1" i="0" u="none" strike="noStrike" kern="1200" cap="none" spc="0" baseline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Calibri"/>
            </a:endParaRPr>
          </a:p>
        </p:txBody>
      </p:sp>
      <p:sp>
        <p:nvSpPr>
          <p:cNvPr id="5" name="14 Rectángulo"/>
          <p:cNvSpPr/>
          <p:nvPr/>
        </p:nvSpPr>
        <p:spPr>
          <a:xfrm>
            <a:off x="323523" y="4797152"/>
            <a:ext cx="8352925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1" i="0" u="none" strike="noStrike" kern="1200" cap="none" spc="0" baseline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Constantia" pitchFamily="18"/>
            </a:endParaRPr>
          </a:p>
        </p:txBody>
      </p:sp>
      <p:sp>
        <p:nvSpPr>
          <p:cNvPr id="6" name="15 Rectángulo"/>
          <p:cNvSpPr/>
          <p:nvPr/>
        </p:nvSpPr>
        <p:spPr>
          <a:xfrm>
            <a:off x="694298" y="943699"/>
            <a:ext cx="7827401" cy="17543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5400" b="1" i="0" u="none" strike="noStrike" kern="1200" cap="none" spc="0" baseline="0" dirty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  <a:t>“…EL BUEN PASTOR DA LA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5400" b="1" i="0" u="none" strike="noStrike" kern="1200" cap="none" spc="0" baseline="0" dirty="0"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  <a:t>VIDA POR SUS OVEJAS…”</a:t>
            </a:r>
            <a:endParaRPr lang="es-CO" sz="5400" b="1" i="0" u="none" strike="noStrike" kern="1200" cap="none" spc="0" baseline="0" dirty="0"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dist="38996" dir="5459597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7" name="16 Rectángulo"/>
          <p:cNvSpPr/>
          <p:nvPr/>
        </p:nvSpPr>
        <p:spPr>
          <a:xfrm>
            <a:off x="3186907" y="3134696"/>
            <a:ext cx="2770182" cy="9233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5400" b="1" i="0" u="none" strike="noStrike" kern="1200" cap="none" spc="50" baseline="0" dirty="0">
                <a:solidFill>
                  <a:srgbClr val="00000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Calibri"/>
              </a:rPr>
              <a:t>GRACIAS</a:t>
            </a:r>
          </a:p>
        </p:txBody>
      </p:sp>
      <p:sp>
        <p:nvSpPr>
          <p:cNvPr id="8" name="17 Rectángulo"/>
          <p:cNvSpPr/>
          <p:nvPr/>
        </p:nvSpPr>
        <p:spPr>
          <a:xfrm>
            <a:off x="395527" y="2663034"/>
            <a:ext cx="8208916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5400" b="1" i="0" u="none" strike="noStrike" kern="1200" cap="none" spc="50" baseline="0">
              <a:solidFill>
                <a:srgbClr val="000000"/>
              </a:solidFill>
              <a:effectLst>
                <a:outerShdw blurRad="152400" dist="50804" dir="54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9" name="18 Rectángulo"/>
          <p:cNvSpPr/>
          <p:nvPr/>
        </p:nvSpPr>
        <p:spPr>
          <a:xfrm>
            <a:off x="287522" y="4899940"/>
            <a:ext cx="8568952" cy="15696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i="0" u="none" strike="noStrike" kern="1200" cap="none" spc="0" baseline="0">
                <a:solidFill>
                  <a:srgbClr val="FF0000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onstantia" pitchFamily="18"/>
              </a:rPr>
              <a:t>ILUMINADOS POR  LA GRACIA DEL ESPIRITU SANTO,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i="0" u="none" strike="noStrike" kern="1200" cap="none" spc="0" baseline="0">
                <a:solidFill>
                  <a:srgbClr val="FF0000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onstantia" pitchFamily="18"/>
              </a:rPr>
              <a:t>SABREMOS GUIAR  NUESTRO REBAÑO.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400" b="1" i="0" u="none" strike="noStrike" kern="1200" cap="none" spc="0" baseline="0">
              <a:solidFill>
                <a:srgbClr val="FF0000"/>
              </a:solidFill>
              <a:effectLst>
                <a:outerShdw dist="38996" dir="5459597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none" strike="noStrike" kern="1200" cap="none" spc="0" baseline="0">
                <a:solidFill>
                  <a:srgbClr val="FF0000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  <a:t>DIOS LOS BENDIGA…</a:t>
            </a:r>
            <a:endParaRPr lang="es-ES" sz="2400" b="1" i="0" u="none" strike="noStrike" kern="1200" cap="none" spc="0" baseline="0">
              <a:solidFill>
                <a:srgbClr val="FF0000"/>
              </a:solidFill>
              <a:effectLst>
                <a:outerShdw dist="38996" dir="5459597">
                  <a:srgbClr val="000000"/>
                </a:outerShdw>
              </a:effectLst>
              <a:uFillTx/>
              <a:latin typeface="Constantia" pitchFamily="18"/>
            </a:endParaRPr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0.gstatic.com/images?q=tbn:ANd9GcRYbolIQVQAPE75nAVqkBxN7rKGgdGK7D44liWswTATOa6iohw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455371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2 Rectángulo"/>
          <p:cNvSpPr/>
          <p:nvPr/>
        </p:nvSpPr>
        <p:spPr>
          <a:xfrm>
            <a:off x="4211964" y="404667"/>
            <a:ext cx="4608511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8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onstantia"/>
              </a:rPr>
              <a:t>VISION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779910" y="1412775"/>
            <a:ext cx="5184574" cy="6247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1" i="0" u="none" strike="noStrike" kern="1200" cap="none" spc="0" baseline="0" dirty="0">
                <a:solidFill>
                  <a:srgbClr val="FFFFFF"/>
                </a:solidFill>
                <a:uFillTx/>
                <a:latin typeface="Constantia"/>
              </a:rPr>
              <a:t>Nuestra Diócesis de Cartago  muestra más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1" i="0" u="none" strike="noStrike" kern="1200" cap="none" spc="0" baseline="0" dirty="0">
                <a:solidFill>
                  <a:srgbClr val="FFFFFF"/>
                </a:solidFill>
                <a:uFillTx/>
                <a:latin typeface="Constantia"/>
              </a:rPr>
              <a:t>Dinamismo, viviendo la comunión.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1" i="0" u="none" strike="noStrike" kern="1200" cap="none" spc="0" baseline="0" dirty="0">
                <a:solidFill>
                  <a:srgbClr val="FFFFFF"/>
                </a:solidFill>
                <a:uFillTx/>
                <a:latin typeface="Constantia"/>
              </a:rPr>
              <a:t>Pastores que en la fraternidad llaman al entusiasmo  y eficacia del trabajo en conjunto.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000" b="1" i="0" u="none" strike="noStrike" kern="1200" cap="none" spc="0" baseline="0" dirty="0">
              <a:solidFill>
                <a:srgbClr val="FFFFFF"/>
              </a:solidFill>
              <a:uFillTx/>
              <a:latin typeface="Constantia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1" i="0" u="none" strike="noStrike" kern="1200" cap="none" spc="0" baseline="0" dirty="0">
                <a:solidFill>
                  <a:srgbClr val="FFFFFF"/>
                </a:solidFill>
                <a:uFillTx/>
                <a:latin typeface="Constantia"/>
              </a:rPr>
              <a:t>Así mismo, la  Diócesis  responde a los desafíos de nuestra época actual, viéndose involucrada en todos los sectores  sociales.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000" b="1" i="0" u="none" strike="noStrike" kern="1200" cap="none" spc="0" baseline="0" dirty="0">
              <a:solidFill>
                <a:srgbClr val="FFFFFF"/>
              </a:solidFill>
              <a:uFillTx/>
              <a:latin typeface="Constantia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1" i="0" u="none" strike="noStrike" kern="1200" cap="none" spc="0" baseline="0" dirty="0">
                <a:solidFill>
                  <a:srgbClr val="FFFFFF"/>
                </a:solidFill>
                <a:uFillTx/>
                <a:latin typeface="Constantia"/>
              </a:rPr>
              <a:t>Las parroquias como porción del pueblo de Dios, contribuyen en la formación y compromiso de sus laicos, mediante métodos  de evangelización que tienen como finalidad el encuentro con Cristo Vivo y Resucitado.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000" b="0" i="0" u="none" strike="noStrike" kern="1200" cap="none" spc="0" baseline="0" dirty="0">
              <a:solidFill>
                <a:srgbClr val="FFFFFF"/>
              </a:solidFill>
              <a:uFillTx/>
              <a:latin typeface="Constant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3 Rectángulo"/>
          <p:cNvSpPr/>
          <p:nvPr/>
        </p:nvSpPr>
        <p:spPr>
          <a:xfrm>
            <a:off x="1084514" y="836712"/>
            <a:ext cx="6974988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8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onstantia"/>
              </a:rPr>
              <a:t>OBJETIVO GENERAL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17776" y="2330249"/>
            <a:ext cx="83084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FFFFFF"/>
                </a:solidFill>
                <a:latin typeface="Constantia"/>
              </a:rPr>
              <a:t>Establecer  en la Diócesis de Cartago una pastoral de  conjunto, planificada y organizada, que  genere una comunidad de discípulos misioneros  en proceso de santificación mediante el trabajo conjunto, el sacrificio, el amor mutuo y el gozo pastoral.</a:t>
            </a:r>
            <a:endParaRPr lang="es-CO" sz="2800" dirty="0"/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753603" cy="731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3 Rectángulo"/>
          <p:cNvSpPr/>
          <p:nvPr/>
        </p:nvSpPr>
        <p:spPr>
          <a:xfrm>
            <a:off x="324721" y="260649"/>
            <a:ext cx="9287844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8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onstantia"/>
              </a:rPr>
              <a:t>OBJETIVOS ESPECIFICO</a:t>
            </a:r>
            <a:r>
              <a:rPr lang="es-ES" sz="54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onstantia"/>
              </a:rPr>
              <a:t>S</a:t>
            </a:r>
          </a:p>
        </p:txBody>
      </p:sp>
      <p:sp>
        <p:nvSpPr>
          <p:cNvPr id="4" name="4 CuadroTexto"/>
          <p:cNvSpPr txBox="1"/>
          <p:nvPr/>
        </p:nvSpPr>
        <p:spPr>
          <a:xfrm>
            <a:off x="340298" y="1378344"/>
            <a:ext cx="9073005" cy="55707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3600" b="1" dirty="0">
                <a:solidFill>
                  <a:srgbClr val="FFFFFF"/>
                </a:solidFill>
                <a:latin typeface="Constantia"/>
              </a:rPr>
              <a:t>Establecer  en la Diócesis de Cartago una pastoral de  conjunto, planificada y organizada, que canalice los esfuerzos  de todos  los agentes de pastoral, en vistas a un mismo fin y propósito.</a:t>
            </a:r>
          </a:p>
          <a:p>
            <a:pPr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3600" b="1" dirty="0">
              <a:solidFill>
                <a:srgbClr val="FFFFFF"/>
              </a:solidFill>
              <a:latin typeface="Constantia"/>
            </a:endParaRPr>
          </a:p>
          <a:p>
            <a:pPr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3600" b="1" dirty="0">
                <a:solidFill>
                  <a:srgbClr val="FFFFFF"/>
                </a:solidFill>
                <a:latin typeface="Constantia"/>
              </a:rPr>
              <a:t>Revitalizar el sentido misionero y formación de laicos en la pastoral diocesana.</a:t>
            </a:r>
            <a:endParaRPr lang="es-CO" sz="3200" b="0" i="0" u="none" strike="noStrike" kern="1200" cap="none" spc="0" baseline="0" dirty="0">
              <a:solidFill>
                <a:srgbClr val="FFFFFF"/>
              </a:solidFill>
              <a:uFillTx/>
              <a:latin typeface="Constant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3200" b="0" i="0" u="none" strike="noStrike" kern="1200" cap="none" spc="0" baseline="0" dirty="0">
              <a:solidFill>
                <a:srgbClr val="FFFFFF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0.gstatic.com/images?q=tbn:ANd9GcRYbolIQVQAPE75nAVqkBxN7rKGgdGK7D44liWswTATOa6iohw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3 Rectángulo"/>
          <p:cNvSpPr/>
          <p:nvPr/>
        </p:nvSpPr>
        <p:spPr>
          <a:xfrm>
            <a:off x="285722" y="285731"/>
            <a:ext cx="8640961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8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onstantia"/>
              </a:rPr>
              <a:t>OBJETIVOS ESPECIFICOS</a:t>
            </a:r>
          </a:p>
        </p:txBody>
      </p:sp>
      <p:sp>
        <p:nvSpPr>
          <p:cNvPr id="4" name="12 Marcador de contenido"/>
          <p:cNvSpPr txBox="1">
            <a:spLocks noGrp="1"/>
          </p:cNvSpPr>
          <p:nvPr>
            <p:ph idx="1"/>
          </p:nvPr>
        </p:nvSpPr>
        <p:spPr>
          <a:xfrm>
            <a:off x="486228" y="1402459"/>
            <a:ext cx="5203371" cy="4711875"/>
          </a:xfrm>
        </p:spPr>
        <p:txBody>
          <a:bodyPr/>
          <a:lstStyle/>
          <a:p>
            <a:pPr lvl="0">
              <a:buFont typeface="Wingdings" pitchFamily="2"/>
              <a:buChar char="Ø"/>
            </a:pPr>
            <a:r>
              <a:rPr lang="es-CO" sz="2400" b="1" dirty="0"/>
              <a:t>Crear  métodos y estrategias de evangelización   que  respondan a todos los ámbitos sociales y eclesiales.</a:t>
            </a:r>
          </a:p>
          <a:p>
            <a:pPr marL="0" lvl="0" indent="0">
              <a:buNone/>
            </a:pPr>
            <a:endParaRPr lang="es-CO" sz="2400" b="1" dirty="0"/>
          </a:p>
          <a:p>
            <a:pPr>
              <a:buFont typeface="Wingdings" pitchFamily="2"/>
              <a:buChar char="Ø"/>
            </a:pPr>
            <a:r>
              <a:rPr lang="es-CO" sz="2400" b="1" dirty="0"/>
              <a:t>Poner en marcha el nuevo Proyecto de Pastoral Diocesano, respondiendo al llamado de santidad, de salvación y de encuentro con Cristo vivo y resucitado de los discípulos misioneros.</a:t>
            </a:r>
            <a:endParaRPr lang="es-CO" sz="2800" b="1" dirty="0"/>
          </a:p>
          <a:p>
            <a:pPr lvl="0">
              <a:buFont typeface="Wingdings" pitchFamily="2"/>
              <a:buChar char="Ø"/>
            </a:pPr>
            <a:endParaRPr lang="es-CO" sz="2400" b="1" dirty="0"/>
          </a:p>
          <a:p>
            <a:pPr marL="0" lvl="0" indent="0">
              <a:buNone/>
            </a:pPr>
            <a:endParaRPr lang="es-CO" sz="2400" b="1" dirty="0"/>
          </a:p>
          <a:p>
            <a:pPr lvl="0">
              <a:buNone/>
            </a:pPr>
            <a:endParaRPr lang="es-ES" sz="2400" dirty="0"/>
          </a:p>
        </p:txBody>
      </p:sp>
      <p:pic>
        <p:nvPicPr>
          <p:cNvPr id="5" name="Picture 4" descr="http://t3.gstatic.com/images?q=tbn:ANd9GcRbWUNItAfz_l4f1bQPYcy_j8OOr8yatTi67BMKgFGP089iOqiwk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29326" y="2357432"/>
            <a:ext cx="2714643" cy="30718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11607136"/>
      </p:ext>
    </p:extLst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0.gstatic.com/images?q=tbn:ANd9GcRYbolIQVQAPE75nAVqkBxN7rKGgdGK7D44liWswTATOa6iohw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5777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46531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2 Rectángulo"/>
          <p:cNvSpPr/>
          <p:nvPr/>
        </p:nvSpPr>
        <p:spPr>
          <a:xfrm>
            <a:off x="395532" y="260649"/>
            <a:ext cx="6984772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54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onstantia"/>
              </a:rPr>
              <a:t>METODO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2" y="4857759"/>
            <a:ext cx="8424934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50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onstantia"/>
              </a:rPr>
              <a:t>“…El verbo se hizo carne  y habitó entre nosotros….”</a:t>
            </a:r>
          </a:p>
        </p:txBody>
      </p:sp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Fluj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2769</TotalTime>
  <Words>1383</Words>
  <Application>Microsoft Office PowerPoint</Application>
  <PresentationFormat>Presentación en pantalla (4:3)</PresentationFormat>
  <Paragraphs>204</Paragraphs>
  <Slides>40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ESQUEMA NO RECOMENDABLE PARA EL TRABAJO PASTORAL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CONSEJO DE PASTORAL DIOCESANO  DELEGADOS DE LAS DIVERSAS PASTORALES</vt:lpstr>
      <vt:lpstr>Presentación de PowerPoint</vt:lpstr>
      <vt:lpstr>Presentación de PowerPoint</vt:lpstr>
      <vt:lpstr>Presentación de PowerPoint</vt:lpstr>
      <vt:lpstr>Los elegidos para estas pastorales presentarán un proyecto para el desarrollo de la misma en toda la Diócesis.  Se sugiere el siguiente esquema de proyecto: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CARLOSJULIAN</dc:creator>
  <cp:lastModifiedBy>Carlos Hernán Pineda Gómez</cp:lastModifiedBy>
  <cp:revision>233</cp:revision>
  <dcterms:created xsi:type="dcterms:W3CDTF">2011-07-12T15:01:56Z</dcterms:created>
  <dcterms:modified xsi:type="dcterms:W3CDTF">2023-10-02T18:52:30Z</dcterms:modified>
</cp:coreProperties>
</file>